
<file path=[Content_Types].xml><?xml version="1.0" encoding="utf-8"?>
<Types xmlns="http://schemas.openxmlformats.org/package/2006/content-types">
  <Default Extension="xml" ContentType="application/xml"/>
  <Default Extension="wmf" ContentType="image/x-wmf"/>
  <Default Extension="jpeg" ContentType="image/jpeg"/>
  <Default Extension="rels" ContentType="application/vnd.openxmlformats-package.relationships+xml"/>
  <Default Extension="emf" ContentType="image/x-emf"/>
  <Default Extension="xlsx" ContentType="application/vnd.openxmlformats-officedocument.spreadsheetml.sheet"/>
  <Default Extension="wdp" ContentType="image/vnd.ms-photo"/>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heme/themeOverride2.xml" ContentType="application/vnd.openxmlformats-officedocument.themeOverr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notesSlides/notesSlide8.xml" ContentType="application/vnd.openxmlformats-officedocument.presentationml.notesSlide+xml"/>
  <Override PartName="/ppt/charts/chart2.xml" ContentType="application/vnd.openxmlformats-officedocument.drawingml.chart+xml"/>
  <Override PartName="/ppt/theme/themeOverride3.xml" ContentType="application/vnd.openxmlformats-officedocument.themeOverr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heme/themeOverride4.xml" ContentType="application/vnd.openxmlformats-officedocument.themeOverr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5" Type="http://schemas.openxmlformats.org/officeDocument/2006/relationships/custom-properties" Target="docProps/custom.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648" r:id="rId4"/>
  </p:sldMasterIdLst>
  <p:notesMasterIdLst>
    <p:notesMasterId r:id="rId32"/>
  </p:notesMasterIdLst>
  <p:sldIdLst>
    <p:sldId id="263" r:id="rId5"/>
    <p:sldId id="256" r:id="rId6"/>
    <p:sldId id="297" r:id="rId7"/>
    <p:sldId id="298" r:id="rId8"/>
    <p:sldId id="332" r:id="rId9"/>
    <p:sldId id="337" r:id="rId10"/>
    <p:sldId id="335" r:id="rId11"/>
    <p:sldId id="302" r:id="rId12"/>
    <p:sldId id="308" r:id="rId13"/>
    <p:sldId id="289" r:id="rId14"/>
    <p:sldId id="322" r:id="rId15"/>
    <p:sldId id="275" r:id="rId16"/>
    <p:sldId id="280" r:id="rId17"/>
    <p:sldId id="294" r:id="rId18"/>
    <p:sldId id="266" r:id="rId19"/>
    <p:sldId id="269" r:id="rId20"/>
    <p:sldId id="304" r:id="rId21"/>
    <p:sldId id="305" r:id="rId22"/>
    <p:sldId id="327" r:id="rId23"/>
    <p:sldId id="299" r:id="rId24"/>
    <p:sldId id="326" r:id="rId25"/>
    <p:sldId id="300" r:id="rId26"/>
    <p:sldId id="313" r:id="rId27"/>
    <p:sldId id="301" r:id="rId28"/>
    <p:sldId id="290" r:id="rId29"/>
    <p:sldId id="338" r:id="rId30"/>
    <p:sldId id="293" r:id="rId31"/>
  </p:sldIdLst>
  <p:sldSz cx="9144000" cy="6858000" type="screen4x3"/>
  <p:notesSz cx="6954838" cy="9309100"/>
  <p:defaultTextStyle>
    <a:defPPr>
      <a:defRPr lang="en-US"/>
    </a:defPPr>
    <a:lvl1pPr algn="l" rtl="0" fontAlgn="base">
      <a:spcBef>
        <a:spcPct val="0"/>
      </a:spcBef>
      <a:spcAft>
        <a:spcPct val="0"/>
      </a:spcAft>
      <a:defRPr kern="1200">
        <a:solidFill>
          <a:schemeClr val="tx1"/>
        </a:solidFill>
        <a:latin typeface="Palatino Linotype" charset="0"/>
        <a:ea typeface="ＭＳ Ｐゴシック" charset="0"/>
        <a:cs typeface="ＭＳ Ｐゴシック" charset="0"/>
      </a:defRPr>
    </a:lvl1pPr>
    <a:lvl2pPr marL="457200" algn="l" rtl="0" fontAlgn="base">
      <a:spcBef>
        <a:spcPct val="0"/>
      </a:spcBef>
      <a:spcAft>
        <a:spcPct val="0"/>
      </a:spcAft>
      <a:defRPr kern="1200">
        <a:solidFill>
          <a:schemeClr val="tx1"/>
        </a:solidFill>
        <a:latin typeface="Palatino Linotype"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Palatino Linotype"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Palatino Linotype"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Palatino Linotype" charset="0"/>
        <a:ea typeface="ＭＳ Ｐゴシック" charset="0"/>
        <a:cs typeface="ＭＳ Ｐゴシック" charset="0"/>
      </a:defRPr>
    </a:lvl5pPr>
    <a:lvl6pPr marL="2286000" algn="l" defTabSz="457200" rtl="0" eaLnBrk="1" latinLnBrk="0" hangingPunct="1">
      <a:defRPr kern="1200">
        <a:solidFill>
          <a:schemeClr val="tx1"/>
        </a:solidFill>
        <a:latin typeface="Palatino Linotype" charset="0"/>
        <a:ea typeface="ＭＳ Ｐゴシック" charset="0"/>
        <a:cs typeface="ＭＳ Ｐゴシック" charset="0"/>
      </a:defRPr>
    </a:lvl6pPr>
    <a:lvl7pPr marL="2743200" algn="l" defTabSz="457200" rtl="0" eaLnBrk="1" latinLnBrk="0" hangingPunct="1">
      <a:defRPr kern="1200">
        <a:solidFill>
          <a:schemeClr val="tx1"/>
        </a:solidFill>
        <a:latin typeface="Palatino Linotype" charset="0"/>
        <a:ea typeface="ＭＳ Ｐゴシック" charset="0"/>
        <a:cs typeface="ＭＳ Ｐゴシック" charset="0"/>
      </a:defRPr>
    </a:lvl7pPr>
    <a:lvl8pPr marL="3200400" algn="l" defTabSz="457200" rtl="0" eaLnBrk="1" latinLnBrk="0" hangingPunct="1">
      <a:defRPr kern="1200">
        <a:solidFill>
          <a:schemeClr val="tx1"/>
        </a:solidFill>
        <a:latin typeface="Palatino Linotype" charset="0"/>
        <a:ea typeface="ＭＳ Ｐゴシック" charset="0"/>
        <a:cs typeface="ＭＳ Ｐゴシック" charset="0"/>
      </a:defRPr>
    </a:lvl8pPr>
    <a:lvl9pPr marL="3657600" algn="l" defTabSz="457200" rtl="0" eaLnBrk="1" latinLnBrk="0" hangingPunct="1">
      <a:defRPr kern="1200">
        <a:solidFill>
          <a:schemeClr val="tx1"/>
        </a:solidFill>
        <a:latin typeface="Palatino Linotype"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A432"/>
    <a:srgbClr val="626262"/>
    <a:srgbClr val="5A5A5A"/>
    <a:srgbClr val="949494"/>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8034" autoAdjust="0"/>
  </p:normalViewPr>
  <p:slideViewPr>
    <p:cSldViewPr snapToGrid="0" snapToObjects="1">
      <p:cViewPr>
        <p:scale>
          <a:sx n="95" d="100"/>
          <a:sy n="95" d="100"/>
        </p:scale>
        <p:origin x="-80" y="-8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1" Type="http://schemas.openxmlformats.org/officeDocument/2006/relationships/slide" Target="slides/slide17.xml"/><Relationship Id="rId22" Type="http://schemas.openxmlformats.org/officeDocument/2006/relationships/slide" Target="slides/slide18.xml"/><Relationship Id="rId23" Type="http://schemas.openxmlformats.org/officeDocument/2006/relationships/slide" Target="slides/slide19.xml"/><Relationship Id="rId24" Type="http://schemas.openxmlformats.org/officeDocument/2006/relationships/slide" Target="slides/slide20.xml"/><Relationship Id="rId25" Type="http://schemas.openxmlformats.org/officeDocument/2006/relationships/slide" Target="slides/slide21.xml"/><Relationship Id="rId26" Type="http://schemas.openxmlformats.org/officeDocument/2006/relationships/slide" Target="slides/slide22.xml"/><Relationship Id="rId27" Type="http://schemas.openxmlformats.org/officeDocument/2006/relationships/slide" Target="slides/slide23.xml"/><Relationship Id="rId28" Type="http://schemas.openxmlformats.org/officeDocument/2006/relationships/slide" Target="slides/slide24.xml"/><Relationship Id="rId29" Type="http://schemas.openxmlformats.org/officeDocument/2006/relationships/slide" Target="slides/slide25.xml"/><Relationship Id="rId1" Type="http://schemas.openxmlformats.org/officeDocument/2006/relationships/customXml" Target="../customXml/item1.xml"/><Relationship Id="rId2" Type="http://schemas.openxmlformats.org/officeDocument/2006/relationships/customXml" Target="../customXml/item2.xml"/><Relationship Id="rId3" Type="http://schemas.openxmlformats.org/officeDocument/2006/relationships/customXml" Target="../customXml/item3.xml"/><Relationship Id="rId4" Type="http://schemas.openxmlformats.org/officeDocument/2006/relationships/slideMaster" Target="slideMasters/slideMaster1.xml"/><Relationship Id="rId5" Type="http://schemas.openxmlformats.org/officeDocument/2006/relationships/slide" Target="slides/slide1.xml"/><Relationship Id="rId30" Type="http://schemas.openxmlformats.org/officeDocument/2006/relationships/slide" Target="slides/slide26.xml"/><Relationship Id="rId31" Type="http://schemas.openxmlformats.org/officeDocument/2006/relationships/slide" Target="slides/slide27.xml"/><Relationship Id="rId32" Type="http://schemas.openxmlformats.org/officeDocument/2006/relationships/notesMaster" Target="notesMasters/notesMaster1.xml"/><Relationship Id="rId9" Type="http://schemas.openxmlformats.org/officeDocument/2006/relationships/slide" Target="slides/slide5.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33" Type="http://schemas.openxmlformats.org/officeDocument/2006/relationships/printerSettings" Target="printerSettings/printerSettings1.bin"/><Relationship Id="rId34" Type="http://schemas.openxmlformats.org/officeDocument/2006/relationships/presProps" Target="presProps.xml"/><Relationship Id="rId35" Type="http://schemas.openxmlformats.org/officeDocument/2006/relationships/viewProps" Target="viewProps.xml"/><Relationship Id="rId36" Type="http://schemas.openxmlformats.org/officeDocument/2006/relationships/theme" Target="theme/theme1.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4" Type="http://schemas.openxmlformats.org/officeDocument/2006/relationships/slide" Target="slides/slide10.xml"/><Relationship Id="rId15" Type="http://schemas.openxmlformats.org/officeDocument/2006/relationships/slide" Target="slides/slide11.xml"/><Relationship Id="rId16" Type="http://schemas.openxmlformats.org/officeDocument/2006/relationships/slide" Target="slides/slide12.xml"/><Relationship Id="rId17" Type="http://schemas.openxmlformats.org/officeDocument/2006/relationships/slide" Target="slides/slide13.xml"/><Relationship Id="rId18" Type="http://schemas.openxmlformats.org/officeDocument/2006/relationships/slide" Target="slides/slide14.xml"/><Relationship Id="rId19" Type="http://schemas.openxmlformats.org/officeDocument/2006/relationships/slide" Target="slides/slide15.xml"/><Relationship Id="rId3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openxmlformats.org/officeDocument/2006/relationships/themeOverride" Target="../theme/themeOverride3.xml"/><Relationship Id="rId2" Type="http://schemas.openxmlformats.org/officeDocument/2006/relationships/oleObject" Target="file:///\\hq-fileserv-04\Home7\soaresag\My%20Documents\Air%20Pollution\indoor%20air\SFU-NEW.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lineChart>
        <c:grouping val="standard"/>
        <c:varyColors val="0"/>
        <c:ser>
          <c:idx val="0"/>
          <c:order val="0"/>
          <c:tx>
            <c:strRef>
              <c:f>'SFU-ALL'!$B$1</c:f>
              <c:strCache>
                <c:ptCount val="1"/>
                <c:pt idx="0">
                  <c:v>1990</c:v>
                </c:pt>
              </c:strCache>
            </c:strRef>
          </c:tx>
          <c:cat>
            <c:strRef>
              <c:f>'SFU-ALL'!$A$2:$A$30</c:f>
              <c:strCache>
                <c:ptCount val="29"/>
                <c:pt idx="0">
                  <c:v>HAI</c:v>
                </c:pt>
                <c:pt idx="1">
                  <c:v>GUT</c:v>
                </c:pt>
                <c:pt idx="2">
                  <c:v>NIC</c:v>
                </c:pt>
                <c:pt idx="3">
                  <c:v>HON</c:v>
                </c:pt>
                <c:pt idx="4">
                  <c:v>PAR</c:v>
                </c:pt>
                <c:pt idx="5">
                  <c:v>PER</c:v>
                </c:pt>
                <c:pt idx="6">
                  <c:v>BOL</c:v>
                </c:pt>
                <c:pt idx="7">
                  <c:v>ELS</c:v>
                </c:pt>
                <c:pt idx="8">
                  <c:v>PAN</c:v>
                </c:pt>
                <c:pt idx="9">
                  <c:v>SKi&amp;N</c:v>
                </c:pt>
                <c:pt idx="10">
                  <c:v>COL</c:v>
                </c:pt>
                <c:pt idx="11">
                  <c:v>MEX</c:v>
                </c:pt>
                <c:pt idx="12">
                  <c:v>SUR</c:v>
                </c:pt>
                <c:pt idx="13">
                  <c:v>BEL</c:v>
                </c:pt>
                <c:pt idx="14">
                  <c:v>JAM</c:v>
                </c:pt>
                <c:pt idx="15">
                  <c:v>CUB</c:v>
                </c:pt>
                <c:pt idx="16">
                  <c:v>DOR</c:v>
                </c:pt>
                <c:pt idx="17">
                  <c:v>GUY</c:v>
                </c:pt>
                <c:pt idx="18">
                  <c:v>COR</c:v>
                </c:pt>
                <c:pt idx="19">
                  <c:v>CHI</c:v>
                </c:pt>
                <c:pt idx="20">
                  <c:v>BRA</c:v>
                </c:pt>
                <c:pt idx="21">
                  <c:v>SV&amp; G</c:v>
                </c:pt>
                <c:pt idx="22">
                  <c:v>ECU</c:v>
                </c:pt>
                <c:pt idx="23">
                  <c:v>DOM</c:v>
                </c:pt>
                <c:pt idx="24">
                  <c:v>STL</c:v>
                </c:pt>
                <c:pt idx="25">
                  <c:v>GRE</c:v>
                </c:pt>
                <c:pt idx="26">
                  <c:v>ARG</c:v>
                </c:pt>
                <c:pt idx="27">
                  <c:v>VEN</c:v>
                </c:pt>
                <c:pt idx="28">
                  <c:v>URU</c:v>
                </c:pt>
              </c:strCache>
            </c:strRef>
          </c:cat>
          <c:val>
            <c:numRef>
              <c:f>'SFU-ALL'!$B$2:$B$30</c:f>
              <c:numCache>
                <c:formatCode>General</c:formatCode>
                <c:ptCount val="29"/>
                <c:pt idx="0">
                  <c:v>98.0</c:v>
                </c:pt>
                <c:pt idx="1">
                  <c:v>64.0</c:v>
                </c:pt>
                <c:pt idx="2">
                  <c:v>77.0</c:v>
                </c:pt>
                <c:pt idx="3">
                  <c:v>68.0</c:v>
                </c:pt>
                <c:pt idx="4">
                  <c:v>54.0</c:v>
                </c:pt>
                <c:pt idx="5">
                  <c:v>62.0</c:v>
                </c:pt>
                <c:pt idx="6">
                  <c:v>45.0</c:v>
                </c:pt>
                <c:pt idx="7">
                  <c:v>50.0</c:v>
                </c:pt>
                <c:pt idx="8">
                  <c:v>25.0</c:v>
                </c:pt>
                <c:pt idx="9">
                  <c:v>27.0</c:v>
                </c:pt>
                <c:pt idx="10">
                  <c:v>26.0</c:v>
                </c:pt>
                <c:pt idx="11">
                  <c:v>25.0</c:v>
                </c:pt>
                <c:pt idx="12">
                  <c:v>30.0</c:v>
                </c:pt>
                <c:pt idx="13">
                  <c:v>29.0</c:v>
                </c:pt>
                <c:pt idx="14">
                  <c:v>38.0</c:v>
                </c:pt>
                <c:pt idx="15">
                  <c:v>7.0</c:v>
                </c:pt>
                <c:pt idx="16">
                  <c:v>37.0</c:v>
                </c:pt>
                <c:pt idx="17">
                  <c:v>26.0</c:v>
                </c:pt>
                <c:pt idx="18">
                  <c:v>26.0</c:v>
                </c:pt>
                <c:pt idx="19">
                  <c:v>24.0</c:v>
                </c:pt>
                <c:pt idx="20">
                  <c:v>19.0</c:v>
                </c:pt>
                <c:pt idx="21">
                  <c:v>69.0</c:v>
                </c:pt>
                <c:pt idx="22">
                  <c:v>27.0</c:v>
                </c:pt>
                <c:pt idx="23">
                  <c:v>42.0</c:v>
                </c:pt>
                <c:pt idx="24">
                  <c:v>37.0</c:v>
                </c:pt>
                <c:pt idx="25">
                  <c:v>31.0</c:v>
                </c:pt>
                <c:pt idx="26">
                  <c:v>17.0</c:v>
                </c:pt>
                <c:pt idx="27">
                  <c:v>15.0</c:v>
                </c:pt>
                <c:pt idx="28">
                  <c:v>11.0</c:v>
                </c:pt>
              </c:numCache>
            </c:numRef>
          </c:val>
          <c:smooth val="0"/>
        </c:ser>
        <c:ser>
          <c:idx val="1"/>
          <c:order val="1"/>
          <c:tx>
            <c:strRef>
              <c:f>'SFU-ALL'!$C$1</c:f>
              <c:strCache>
                <c:ptCount val="1"/>
                <c:pt idx="0">
                  <c:v>2000</c:v>
                </c:pt>
              </c:strCache>
            </c:strRef>
          </c:tx>
          <c:cat>
            <c:strRef>
              <c:f>'SFU-ALL'!$A$2:$A$30</c:f>
              <c:strCache>
                <c:ptCount val="29"/>
                <c:pt idx="0">
                  <c:v>HAI</c:v>
                </c:pt>
                <c:pt idx="1">
                  <c:v>GUT</c:v>
                </c:pt>
                <c:pt idx="2">
                  <c:v>NIC</c:v>
                </c:pt>
                <c:pt idx="3">
                  <c:v>HON</c:v>
                </c:pt>
                <c:pt idx="4">
                  <c:v>PAR</c:v>
                </c:pt>
                <c:pt idx="5">
                  <c:v>PER</c:v>
                </c:pt>
                <c:pt idx="6">
                  <c:v>BOL</c:v>
                </c:pt>
                <c:pt idx="7">
                  <c:v>ELS</c:v>
                </c:pt>
                <c:pt idx="8">
                  <c:v>PAN</c:v>
                </c:pt>
                <c:pt idx="9">
                  <c:v>SKi&amp;N</c:v>
                </c:pt>
                <c:pt idx="10">
                  <c:v>COL</c:v>
                </c:pt>
                <c:pt idx="11">
                  <c:v>MEX</c:v>
                </c:pt>
                <c:pt idx="12">
                  <c:v>SUR</c:v>
                </c:pt>
                <c:pt idx="13">
                  <c:v>BEL</c:v>
                </c:pt>
                <c:pt idx="14">
                  <c:v>JAM</c:v>
                </c:pt>
                <c:pt idx="15">
                  <c:v>CUB</c:v>
                </c:pt>
                <c:pt idx="16">
                  <c:v>DOR</c:v>
                </c:pt>
                <c:pt idx="17">
                  <c:v>GUY</c:v>
                </c:pt>
                <c:pt idx="18">
                  <c:v>COR</c:v>
                </c:pt>
                <c:pt idx="19">
                  <c:v>CHI</c:v>
                </c:pt>
                <c:pt idx="20">
                  <c:v>BRA</c:v>
                </c:pt>
                <c:pt idx="21">
                  <c:v>SV&amp; G</c:v>
                </c:pt>
                <c:pt idx="22">
                  <c:v>ECU</c:v>
                </c:pt>
                <c:pt idx="23">
                  <c:v>DOM</c:v>
                </c:pt>
                <c:pt idx="24">
                  <c:v>STL</c:v>
                </c:pt>
                <c:pt idx="25">
                  <c:v>GRE</c:v>
                </c:pt>
                <c:pt idx="26">
                  <c:v>ARG</c:v>
                </c:pt>
                <c:pt idx="27">
                  <c:v>VEN</c:v>
                </c:pt>
                <c:pt idx="28">
                  <c:v>URU</c:v>
                </c:pt>
              </c:strCache>
            </c:strRef>
          </c:cat>
          <c:val>
            <c:numRef>
              <c:f>'SFU-ALL'!$C$2:$C$30</c:f>
              <c:numCache>
                <c:formatCode>General</c:formatCode>
                <c:ptCount val="29"/>
                <c:pt idx="0">
                  <c:v>94.0</c:v>
                </c:pt>
                <c:pt idx="1">
                  <c:v>59.0</c:v>
                </c:pt>
                <c:pt idx="2">
                  <c:v>64.0</c:v>
                </c:pt>
                <c:pt idx="3">
                  <c:v>58.0</c:v>
                </c:pt>
                <c:pt idx="4">
                  <c:v>50.0</c:v>
                </c:pt>
                <c:pt idx="5">
                  <c:v>48.0</c:v>
                </c:pt>
                <c:pt idx="6">
                  <c:v>36.0</c:v>
                </c:pt>
                <c:pt idx="7">
                  <c:v>35.0</c:v>
                </c:pt>
                <c:pt idx="8">
                  <c:v>20.0</c:v>
                </c:pt>
                <c:pt idx="9">
                  <c:v>19.0</c:v>
                </c:pt>
                <c:pt idx="10">
                  <c:v>19.0</c:v>
                </c:pt>
                <c:pt idx="11">
                  <c:v>18.0</c:v>
                </c:pt>
                <c:pt idx="12">
                  <c:v>19.0</c:v>
                </c:pt>
                <c:pt idx="13">
                  <c:v>19.0</c:v>
                </c:pt>
                <c:pt idx="14">
                  <c:v>23.0</c:v>
                </c:pt>
                <c:pt idx="15">
                  <c:v>6.0</c:v>
                </c:pt>
                <c:pt idx="16">
                  <c:v>20.0</c:v>
                </c:pt>
                <c:pt idx="17">
                  <c:v>15.0</c:v>
                </c:pt>
                <c:pt idx="18">
                  <c:v>13.0</c:v>
                </c:pt>
                <c:pt idx="19">
                  <c:v>14.0</c:v>
                </c:pt>
                <c:pt idx="20">
                  <c:v>11.0</c:v>
                </c:pt>
                <c:pt idx="21">
                  <c:v>35.0</c:v>
                </c:pt>
                <c:pt idx="22">
                  <c:v>13.0</c:v>
                </c:pt>
                <c:pt idx="23">
                  <c:v>20.0</c:v>
                </c:pt>
                <c:pt idx="24">
                  <c:v>14.0</c:v>
                </c:pt>
                <c:pt idx="25">
                  <c:v>11.0</c:v>
                </c:pt>
                <c:pt idx="26">
                  <c:v>6.0</c:v>
                </c:pt>
                <c:pt idx="27">
                  <c:v>3.0</c:v>
                </c:pt>
                <c:pt idx="28">
                  <c:v>4.0</c:v>
                </c:pt>
              </c:numCache>
            </c:numRef>
          </c:val>
          <c:smooth val="0"/>
        </c:ser>
        <c:ser>
          <c:idx val="2"/>
          <c:order val="2"/>
          <c:tx>
            <c:strRef>
              <c:f>'SFU-ALL'!$D$1</c:f>
              <c:strCache>
                <c:ptCount val="1"/>
                <c:pt idx="0">
                  <c:v>2010</c:v>
                </c:pt>
              </c:strCache>
            </c:strRef>
          </c:tx>
          <c:cat>
            <c:strRef>
              <c:f>'SFU-ALL'!$A$2:$A$30</c:f>
              <c:strCache>
                <c:ptCount val="29"/>
                <c:pt idx="0">
                  <c:v>HAI</c:v>
                </c:pt>
                <c:pt idx="1">
                  <c:v>GUT</c:v>
                </c:pt>
                <c:pt idx="2">
                  <c:v>NIC</c:v>
                </c:pt>
                <c:pt idx="3">
                  <c:v>HON</c:v>
                </c:pt>
                <c:pt idx="4">
                  <c:v>PAR</c:v>
                </c:pt>
                <c:pt idx="5">
                  <c:v>PER</c:v>
                </c:pt>
                <c:pt idx="6">
                  <c:v>BOL</c:v>
                </c:pt>
                <c:pt idx="7">
                  <c:v>ELS</c:v>
                </c:pt>
                <c:pt idx="8">
                  <c:v>PAN</c:v>
                </c:pt>
                <c:pt idx="9">
                  <c:v>SKi&amp;N</c:v>
                </c:pt>
                <c:pt idx="10">
                  <c:v>COL</c:v>
                </c:pt>
                <c:pt idx="11">
                  <c:v>MEX</c:v>
                </c:pt>
                <c:pt idx="12">
                  <c:v>SUR</c:v>
                </c:pt>
                <c:pt idx="13">
                  <c:v>BEL</c:v>
                </c:pt>
                <c:pt idx="14">
                  <c:v>JAM</c:v>
                </c:pt>
                <c:pt idx="15">
                  <c:v>CUB</c:v>
                </c:pt>
                <c:pt idx="16">
                  <c:v>DOR</c:v>
                </c:pt>
                <c:pt idx="17">
                  <c:v>GUY</c:v>
                </c:pt>
                <c:pt idx="18">
                  <c:v>COR</c:v>
                </c:pt>
                <c:pt idx="19">
                  <c:v>CHI</c:v>
                </c:pt>
                <c:pt idx="20">
                  <c:v>BRA</c:v>
                </c:pt>
                <c:pt idx="21">
                  <c:v>SV&amp; G</c:v>
                </c:pt>
                <c:pt idx="22">
                  <c:v>ECU</c:v>
                </c:pt>
                <c:pt idx="23">
                  <c:v>DOM</c:v>
                </c:pt>
                <c:pt idx="24">
                  <c:v>STL</c:v>
                </c:pt>
                <c:pt idx="25">
                  <c:v>GRE</c:v>
                </c:pt>
                <c:pt idx="26">
                  <c:v>ARG</c:v>
                </c:pt>
                <c:pt idx="27">
                  <c:v>VEN</c:v>
                </c:pt>
                <c:pt idx="28">
                  <c:v>URU</c:v>
                </c:pt>
              </c:strCache>
            </c:strRef>
          </c:cat>
          <c:val>
            <c:numRef>
              <c:f>'SFU-ALL'!$D$2:$D$30</c:f>
              <c:numCache>
                <c:formatCode>General</c:formatCode>
                <c:ptCount val="29"/>
                <c:pt idx="0">
                  <c:v>91.0</c:v>
                </c:pt>
                <c:pt idx="1">
                  <c:v>57.0</c:v>
                </c:pt>
                <c:pt idx="2">
                  <c:v>54.0</c:v>
                </c:pt>
                <c:pt idx="3">
                  <c:v>51.0</c:v>
                </c:pt>
                <c:pt idx="4">
                  <c:v>49.0</c:v>
                </c:pt>
                <c:pt idx="5">
                  <c:v>36.0</c:v>
                </c:pt>
                <c:pt idx="6">
                  <c:v>29.0</c:v>
                </c:pt>
                <c:pt idx="7">
                  <c:v>22.0</c:v>
                </c:pt>
                <c:pt idx="8">
                  <c:v>18.0</c:v>
                </c:pt>
                <c:pt idx="9">
                  <c:v>14.0</c:v>
                </c:pt>
                <c:pt idx="10">
                  <c:v>14.0</c:v>
                </c:pt>
                <c:pt idx="11">
                  <c:v>14.0</c:v>
                </c:pt>
                <c:pt idx="12">
                  <c:v>12.0</c:v>
                </c:pt>
                <c:pt idx="13">
                  <c:v>12.0</c:v>
                </c:pt>
                <c:pt idx="14">
                  <c:v>11.0</c:v>
                </c:pt>
                <c:pt idx="15">
                  <c:v>9.0</c:v>
                </c:pt>
                <c:pt idx="16">
                  <c:v>7.0</c:v>
                </c:pt>
                <c:pt idx="17">
                  <c:v>7.0</c:v>
                </c:pt>
                <c:pt idx="18">
                  <c:v>6.0</c:v>
                </c:pt>
                <c:pt idx="19">
                  <c:v>6.0</c:v>
                </c:pt>
                <c:pt idx="20">
                  <c:v>6.0</c:v>
                </c:pt>
                <c:pt idx="21">
                  <c:v>3.0</c:v>
                </c:pt>
                <c:pt idx="22">
                  <c:v>2.0</c:v>
                </c:pt>
                <c:pt idx="23">
                  <c:v>1.0</c:v>
                </c:pt>
                <c:pt idx="24">
                  <c:v>0.0</c:v>
                </c:pt>
                <c:pt idx="25">
                  <c:v>0.0</c:v>
                </c:pt>
                <c:pt idx="26">
                  <c:v>0.0</c:v>
                </c:pt>
                <c:pt idx="27">
                  <c:v>0.0</c:v>
                </c:pt>
                <c:pt idx="28">
                  <c:v>0.0</c:v>
                </c:pt>
              </c:numCache>
            </c:numRef>
          </c:val>
          <c:smooth val="0"/>
        </c:ser>
        <c:dLbls>
          <c:showLegendKey val="0"/>
          <c:showVal val="0"/>
          <c:showCatName val="0"/>
          <c:showSerName val="0"/>
          <c:showPercent val="0"/>
          <c:showBubbleSize val="0"/>
        </c:dLbls>
        <c:marker val="1"/>
        <c:smooth val="0"/>
        <c:axId val="1822683928"/>
        <c:axId val="1822686904"/>
      </c:lineChart>
      <c:catAx>
        <c:axId val="1822683928"/>
        <c:scaling>
          <c:orientation val="minMax"/>
        </c:scaling>
        <c:delete val="0"/>
        <c:axPos val="b"/>
        <c:majorTickMark val="out"/>
        <c:minorTickMark val="none"/>
        <c:tickLblPos val="nextTo"/>
        <c:crossAx val="1822686904"/>
        <c:crosses val="autoZero"/>
        <c:auto val="1"/>
        <c:lblAlgn val="ctr"/>
        <c:lblOffset val="100"/>
        <c:noMultiLvlLbl val="0"/>
      </c:catAx>
      <c:valAx>
        <c:axId val="1822686904"/>
        <c:scaling>
          <c:orientation val="minMax"/>
        </c:scaling>
        <c:delete val="0"/>
        <c:axPos val="l"/>
        <c:majorGridlines/>
        <c:numFmt formatCode="General" sourceLinked="1"/>
        <c:majorTickMark val="out"/>
        <c:minorTickMark val="none"/>
        <c:tickLblPos val="nextTo"/>
        <c:crossAx val="1822683928"/>
        <c:crosses val="autoZero"/>
        <c:crossBetween val="between"/>
      </c:valAx>
    </c:plotArea>
    <c:legend>
      <c:legendPos val="r"/>
      <c:layout/>
      <c:overlay val="0"/>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600"/>
            </a:pPr>
            <a:r>
              <a:rPr lang="en-US" sz="1600"/>
              <a:t>Evolución del uso de combustibles sólidos </a:t>
            </a:r>
          </a:p>
        </c:rich>
      </c:tx>
      <c:layout/>
      <c:overlay val="0"/>
    </c:title>
    <c:autoTitleDeleted val="0"/>
    <c:plotArea>
      <c:layout/>
      <c:lineChart>
        <c:grouping val="standard"/>
        <c:varyColors val="0"/>
        <c:ser>
          <c:idx val="0"/>
          <c:order val="0"/>
          <c:tx>
            <c:strRef>
              <c:f>Sheet2!$B$1</c:f>
              <c:strCache>
                <c:ptCount val="1"/>
                <c:pt idx="0">
                  <c:v>1990</c:v>
                </c:pt>
              </c:strCache>
            </c:strRef>
          </c:tx>
          <c:cat>
            <c:strRef>
              <c:f>Sheet2!$A$2:$A$9</c:f>
              <c:strCache>
                <c:ptCount val="7"/>
                <c:pt idx="0">
                  <c:v>HAI</c:v>
                </c:pt>
                <c:pt idx="1">
                  <c:v>GUT</c:v>
                </c:pt>
                <c:pt idx="2">
                  <c:v>NIC</c:v>
                </c:pt>
                <c:pt idx="3">
                  <c:v>HON</c:v>
                </c:pt>
                <c:pt idx="4">
                  <c:v>PAR</c:v>
                </c:pt>
                <c:pt idx="5">
                  <c:v>PER</c:v>
                </c:pt>
                <c:pt idx="6">
                  <c:v>ELS</c:v>
                </c:pt>
              </c:strCache>
            </c:strRef>
          </c:cat>
          <c:val>
            <c:numRef>
              <c:f>Sheet2!$B$2:$B$9</c:f>
              <c:numCache>
                <c:formatCode>General</c:formatCode>
                <c:ptCount val="8"/>
                <c:pt idx="0">
                  <c:v>98.0</c:v>
                </c:pt>
                <c:pt idx="1">
                  <c:v>64.0</c:v>
                </c:pt>
                <c:pt idx="2">
                  <c:v>77.0</c:v>
                </c:pt>
                <c:pt idx="3">
                  <c:v>68.0</c:v>
                </c:pt>
                <c:pt idx="4">
                  <c:v>54.0</c:v>
                </c:pt>
                <c:pt idx="5">
                  <c:v>62.0</c:v>
                </c:pt>
                <c:pt idx="6">
                  <c:v>50.0</c:v>
                </c:pt>
              </c:numCache>
            </c:numRef>
          </c:val>
          <c:smooth val="0"/>
        </c:ser>
        <c:ser>
          <c:idx val="1"/>
          <c:order val="1"/>
          <c:tx>
            <c:strRef>
              <c:f>Sheet2!$C$1</c:f>
              <c:strCache>
                <c:ptCount val="1"/>
                <c:pt idx="0">
                  <c:v>2000</c:v>
                </c:pt>
              </c:strCache>
            </c:strRef>
          </c:tx>
          <c:cat>
            <c:strRef>
              <c:f>Sheet2!$A$2:$A$9</c:f>
              <c:strCache>
                <c:ptCount val="7"/>
                <c:pt idx="0">
                  <c:v>HAI</c:v>
                </c:pt>
                <c:pt idx="1">
                  <c:v>GUT</c:v>
                </c:pt>
                <c:pt idx="2">
                  <c:v>NIC</c:v>
                </c:pt>
                <c:pt idx="3">
                  <c:v>HON</c:v>
                </c:pt>
                <c:pt idx="4">
                  <c:v>PAR</c:v>
                </c:pt>
                <c:pt idx="5">
                  <c:v>PER</c:v>
                </c:pt>
                <c:pt idx="6">
                  <c:v>ELS</c:v>
                </c:pt>
              </c:strCache>
            </c:strRef>
          </c:cat>
          <c:val>
            <c:numRef>
              <c:f>Sheet2!$C$2:$C$9</c:f>
              <c:numCache>
                <c:formatCode>General</c:formatCode>
                <c:ptCount val="8"/>
                <c:pt idx="0">
                  <c:v>94.0</c:v>
                </c:pt>
                <c:pt idx="1">
                  <c:v>59.0</c:v>
                </c:pt>
                <c:pt idx="2">
                  <c:v>64.0</c:v>
                </c:pt>
                <c:pt idx="3">
                  <c:v>58.0</c:v>
                </c:pt>
                <c:pt idx="4">
                  <c:v>50.0</c:v>
                </c:pt>
                <c:pt idx="5">
                  <c:v>48.0</c:v>
                </c:pt>
                <c:pt idx="6">
                  <c:v>35.0</c:v>
                </c:pt>
              </c:numCache>
            </c:numRef>
          </c:val>
          <c:smooth val="0"/>
        </c:ser>
        <c:ser>
          <c:idx val="2"/>
          <c:order val="2"/>
          <c:tx>
            <c:strRef>
              <c:f>Sheet2!$D$1</c:f>
              <c:strCache>
                <c:ptCount val="1"/>
                <c:pt idx="0">
                  <c:v>2010</c:v>
                </c:pt>
              </c:strCache>
            </c:strRef>
          </c:tx>
          <c:cat>
            <c:strRef>
              <c:f>Sheet2!$A$2:$A$9</c:f>
              <c:strCache>
                <c:ptCount val="7"/>
                <c:pt idx="0">
                  <c:v>HAI</c:v>
                </c:pt>
                <c:pt idx="1">
                  <c:v>GUT</c:v>
                </c:pt>
                <c:pt idx="2">
                  <c:v>NIC</c:v>
                </c:pt>
                <c:pt idx="3">
                  <c:v>HON</c:v>
                </c:pt>
                <c:pt idx="4">
                  <c:v>PAR</c:v>
                </c:pt>
                <c:pt idx="5">
                  <c:v>PER</c:v>
                </c:pt>
                <c:pt idx="6">
                  <c:v>ELS</c:v>
                </c:pt>
              </c:strCache>
            </c:strRef>
          </c:cat>
          <c:val>
            <c:numRef>
              <c:f>Sheet2!$D$2:$D$9</c:f>
              <c:numCache>
                <c:formatCode>General</c:formatCode>
                <c:ptCount val="8"/>
                <c:pt idx="0">
                  <c:v>91.0</c:v>
                </c:pt>
                <c:pt idx="1">
                  <c:v>57.0</c:v>
                </c:pt>
                <c:pt idx="2">
                  <c:v>54.0</c:v>
                </c:pt>
                <c:pt idx="3">
                  <c:v>51.0</c:v>
                </c:pt>
                <c:pt idx="4">
                  <c:v>49.0</c:v>
                </c:pt>
                <c:pt idx="5">
                  <c:v>36.0</c:v>
                </c:pt>
                <c:pt idx="6">
                  <c:v>22.0</c:v>
                </c:pt>
              </c:numCache>
            </c:numRef>
          </c:val>
          <c:smooth val="0"/>
        </c:ser>
        <c:ser>
          <c:idx val="3"/>
          <c:order val="3"/>
          <c:tx>
            <c:strRef>
              <c:f>Sheet2!$E$1</c:f>
              <c:strCache>
                <c:ptCount val="1"/>
                <c:pt idx="0">
                  <c:v>DIFF</c:v>
                </c:pt>
              </c:strCache>
            </c:strRef>
          </c:tx>
          <c:cat>
            <c:strRef>
              <c:f>Sheet2!$A$2:$A$9</c:f>
              <c:strCache>
                <c:ptCount val="7"/>
                <c:pt idx="0">
                  <c:v>HAI</c:v>
                </c:pt>
                <c:pt idx="1">
                  <c:v>GUT</c:v>
                </c:pt>
                <c:pt idx="2">
                  <c:v>NIC</c:v>
                </c:pt>
                <c:pt idx="3">
                  <c:v>HON</c:v>
                </c:pt>
                <c:pt idx="4">
                  <c:v>PAR</c:v>
                </c:pt>
                <c:pt idx="5">
                  <c:v>PER</c:v>
                </c:pt>
                <c:pt idx="6">
                  <c:v>ELS</c:v>
                </c:pt>
              </c:strCache>
            </c:strRef>
          </c:cat>
          <c:val>
            <c:numRef>
              <c:f>Sheet2!$E$2:$E$9</c:f>
              <c:numCache>
                <c:formatCode>General</c:formatCode>
                <c:ptCount val="8"/>
                <c:pt idx="0">
                  <c:v>-7.0</c:v>
                </c:pt>
                <c:pt idx="1">
                  <c:v>-7.0</c:v>
                </c:pt>
                <c:pt idx="2">
                  <c:v>-23.0</c:v>
                </c:pt>
                <c:pt idx="3">
                  <c:v>-17.0</c:v>
                </c:pt>
                <c:pt idx="4">
                  <c:v>-5.0</c:v>
                </c:pt>
                <c:pt idx="5">
                  <c:v>-26.0</c:v>
                </c:pt>
                <c:pt idx="6">
                  <c:v>-28.0</c:v>
                </c:pt>
              </c:numCache>
            </c:numRef>
          </c:val>
          <c:smooth val="0"/>
        </c:ser>
        <c:dLbls>
          <c:showLegendKey val="0"/>
          <c:showVal val="0"/>
          <c:showCatName val="0"/>
          <c:showSerName val="0"/>
          <c:showPercent val="0"/>
          <c:showBubbleSize val="0"/>
        </c:dLbls>
        <c:marker val="1"/>
        <c:smooth val="0"/>
        <c:axId val="1822766392"/>
        <c:axId val="1822769512"/>
      </c:lineChart>
      <c:catAx>
        <c:axId val="1822766392"/>
        <c:scaling>
          <c:orientation val="minMax"/>
        </c:scaling>
        <c:delete val="0"/>
        <c:axPos val="b"/>
        <c:majorTickMark val="none"/>
        <c:minorTickMark val="none"/>
        <c:tickLblPos val="nextTo"/>
        <c:crossAx val="1822769512"/>
        <c:crosses val="autoZero"/>
        <c:auto val="1"/>
        <c:lblAlgn val="ctr"/>
        <c:lblOffset val="100"/>
        <c:noMultiLvlLbl val="0"/>
      </c:catAx>
      <c:valAx>
        <c:axId val="1822769512"/>
        <c:scaling>
          <c:orientation val="minMax"/>
        </c:scaling>
        <c:delete val="0"/>
        <c:axPos val="l"/>
        <c:majorGridlines/>
        <c:title>
          <c:tx>
            <c:rich>
              <a:bodyPr/>
              <a:lstStyle/>
              <a:p>
                <a:pPr>
                  <a:defRPr/>
                </a:pPr>
                <a:r>
                  <a:rPr lang="en-US"/>
                  <a:t>% Población que usa combustibles sólidos</a:t>
                </a:r>
              </a:p>
            </c:rich>
          </c:tx>
          <c:layout/>
          <c:overlay val="0"/>
        </c:title>
        <c:numFmt formatCode="General" sourceLinked="1"/>
        <c:majorTickMark val="none"/>
        <c:minorTickMark val="none"/>
        <c:tickLblPos val="nextTo"/>
        <c:crossAx val="1822766392"/>
        <c:crosses val="autoZero"/>
        <c:crossBetween val="between"/>
      </c:valAx>
    </c:plotArea>
    <c:legend>
      <c:legendPos val="r"/>
      <c:layout/>
      <c:overlay val="0"/>
    </c:legend>
    <c:plotVisOnly val="1"/>
    <c:dispBlanksAs val="gap"/>
    <c:showDLblsOverMax val="0"/>
  </c:chart>
  <c:externalData r:id="rId2">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3763" cy="465455"/>
          </a:xfrm>
          <a:prstGeom prst="rect">
            <a:avLst/>
          </a:prstGeom>
        </p:spPr>
        <p:txBody>
          <a:bodyPr vert="horz" lIns="92930" tIns="46465" rIns="92930" bIns="46465" rtlCol="0"/>
          <a:lstStyle>
            <a:lvl1pPr algn="l">
              <a:defRPr sz="1200"/>
            </a:lvl1pPr>
          </a:lstStyle>
          <a:p>
            <a:endParaRPr lang="en-US"/>
          </a:p>
        </p:txBody>
      </p:sp>
      <p:sp>
        <p:nvSpPr>
          <p:cNvPr id="3" name="Date Placeholder 2"/>
          <p:cNvSpPr>
            <a:spLocks noGrp="1"/>
          </p:cNvSpPr>
          <p:nvPr>
            <p:ph type="dt" idx="1"/>
          </p:nvPr>
        </p:nvSpPr>
        <p:spPr>
          <a:xfrm>
            <a:off x="3939466" y="0"/>
            <a:ext cx="3013763" cy="465455"/>
          </a:xfrm>
          <a:prstGeom prst="rect">
            <a:avLst/>
          </a:prstGeom>
        </p:spPr>
        <p:txBody>
          <a:bodyPr vert="horz" lIns="92930" tIns="46465" rIns="92930" bIns="46465" rtlCol="0"/>
          <a:lstStyle>
            <a:lvl1pPr algn="r">
              <a:defRPr sz="1200"/>
            </a:lvl1pPr>
          </a:lstStyle>
          <a:p>
            <a:fld id="{74907328-6B04-4E79-B1A5-64B736E4C0A0}" type="datetimeFigureOut">
              <a:rPr lang="en-US" smtClean="0"/>
              <a:t>12/6/14</a:t>
            </a:fld>
            <a:endParaRPr lang="en-US"/>
          </a:p>
        </p:txBody>
      </p:sp>
      <p:sp>
        <p:nvSpPr>
          <p:cNvPr id="4" name="Slide Image Placeholder 3"/>
          <p:cNvSpPr>
            <a:spLocks noGrp="1" noRot="1" noChangeAspect="1"/>
          </p:cNvSpPr>
          <p:nvPr>
            <p:ph type="sldImg" idx="2"/>
          </p:nvPr>
        </p:nvSpPr>
        <p:spPr>
          <a:xfrm>
            <a:off x="1150938" y="698500"/>
            <a:ext cx="4652962" cy="3490913"/>
          </a:xfrm>
          <a:prstGeom prst="rect">
            <a:avLst/>
          </a:prstGeom>
          <a:noFill/>
          <a:ln w="12700">
            <a:solidFill>
              <a:prstClr val="black"/>
            </a:solidFill>
          </a:ln>
        </p:spPr>
        <p:txBody>
          <a:bodyPr vert="horz" lIns="92930" tIns="46465" rIns="92930" bIns="46465" rtlCol="0" anchor="ctr"/>
          <a:lstStyle/>
          <a:p>
            <a:endParaRPr lang="en-US"/>
          </a:p>
        </p:txBody>
      </p:sp>
      <p:sp>
        <p:nvSpPr>
          <p:cNvPr id="5" name="Notes Placeholder 4"/>
          <p:cNvSpPr>
            <a:spLocks noGrp="1"/>
          </p:cNvSpPr>
          <p:nvPr>
            <p:ph type="body" sz="quarter" idx="3"/>
          </p:nvPr>
        </p:nvSpPr>
        <p:spPr>
          <a:xfrm>
            <a:off x="695484" y="4421823"/>
            <a:ext cx="5563870" cy="4189095"/>
          </a:xfrm>
          <a:prstGeom prst="rect">
            <a:avLst/>
          </a:prstGeom>
        </p:spPr>
        <p:txBody>
          <a:bodyPr vert="horz" lIns="92930" tIns="46465" rIns="92930" bIns="46465"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42029"/>
            <a:ext cx="3013763" cy="465455"/>
          </a:xfrm>
          <a:prstGeom prst="rect">
            <a:avLst/>
          </a:prstGeom>
        </p:spPr>
        <p:txBody>
          <a:bodyPr vert="horz" lIns="92930" tIns="46465" rIns="92930" bIns="46465" rtlCol="0" anchor="b"/>
          <a:lstStyle>
            <a:lvl1pPr algn="l">
              <a:defRPr sz="1200"/>
            </a:lvl1pPr>
          </a:lstStyle>
          <a:p>
            <a:endParaRPr lang="en-US"/>
          </a:p>
        </p:txBody>
      </p:sp>
      <p:sp>
        <p:nvSpPr>
          <p:cNvPr id="7" name="Slide Number Placeholder 6"/>
          <p:cNvSpPr>
            <a:spLocks noGrp="1"/>
          </p:cNvSpPr>
          <p:nvPr>
            <p:ph type="sldNum" sz="quarter" idx="5"/>
          </p:nvPr>
        </p:nvSpPr>
        <p:spPr>
          <a:xfrm>
            <a:off x="3939466" y="8842029"/>
            <a:ext cx="3013763" cy="465455"/>
          </a:xfrm>
          <a:prstGeom prst="rect">
            <a:avLst/>
          </a:prstGeom>
        </p:spPr>
        <p:txBody>
          <a:bodyPr vert="horz" lIns="92930" tIns="46465" rIns="92930" bIns="46465" rtlCol="0" anchor="b"/>
          <a:lstStyle>
            <a:lvl1pPr algn="r">
              <a:defRPr sz="1200"/>
            </a:lvl1pPr>
          </a:lstStyle>
          <a:p>
            <a:fld id="{512B3EA2-B186-4FE4-8D00-258498A8F2A7}" type="slidenum">
              <a:rPr lang="en-US" smtClean="0"/>
              <a:t>‹#›</a:t>
            </a:fld>
            <a:endParaRPr lang="en-US"/>
          </a:p>
        </p:txBody>
      </p:sp>
    </p:spTree>
    <p:extLst>
      <p:ext uri="{BB962C8B-B14F-4D97-AF65-F5344CB8AC3E}">
        <p14:creationId xmlns:p14="http://schemas.microsoft.com/office/powerpoint/2010/main" val="39621339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 prepare and strengthen national and local health systems to protect human health from risks related to climate change. </a:t>
            </a:r>
            <a:r>
              <a:rPr lang="en-US" b="1" dirty="0" smtClean="0"/>
              <a:t>Public health security at the center of the response to climate change</a:t>
            </a:r>
            <a:r>
              <a:rPr lang="en-US" dirty="0" smtClean="0"/>
              <a:t>. </a:t>
            </a:r>
          </a:p>
          <a:p>
            <a:endParaRPr lang="en-US" dirty="0" smtClean="0"/>
          </a:p>
          <a:p>
            <a:r>
              <a:rPr lang="en-US" dirty="0" smtClean="0"/>
              <a:t>Implementation of key </a:t>
            </a:r>
            <a:r>
              <a:rPr lang="en-US" b="1" dirty="0" smtClean="0"/>
              <a:t>actions at local, national, and regional levels to minimize the impacts of climate change on health</a:t>
            </a:r>
            <a:r>
              <a:rPr lang="en-US" dirty="0" smtClean="0"/>
              <a:t> and to encourage the health sector </a:t>
            </a:r>
            <a:r>
              <a:rPr lang="en-US" b="1" dirty="0" smtClean="0"/>
              <a:t>to adopt energy management measures to mitigate climate change</a:t>
            </a:r>
            <a:r>
              <a:rPr lang="en-US" dirty="0" smtClean="0"/>
              <a:t> and avoid additional, potentially disastrous impacts on health. </a:t>
            </a:r>
          </a:p>
          <a:p>
            <a:endParaRPr lang="en-US" dirty="0"/>
          </a:p>
        </p:txBody>
      </p:sp>
      <p:sp>
        <p:nvSpPr>
          <p:cNvPr id="4" name="Slide Number Placeholder 3"/>
          <p:cNvSpPr>
            <a:spLocks noGrp="1"/>
          </p:cNvSpPr>
          <p:nvPr>
            <p:ph type="sldNum" sz="quarter" idx="10"/>
          </p:nvPr>
        </p:nvSpPr>
        <p:spPr/>
        <p:txBody>
          <a:bodyPr/>
          <a:lstStyle/>
          <a:p>
            <a:fld id="{512B3EA2-B186-4FE4-8D00-258498A8F2A7}" type="slidenum">
              <a:rPr lang="en-US" smtClean="0"/>
              <a:t>3</a:t>
            </a:fld>
            <a:endParaRPr lang="en-US"/>
          </a:p>
        </p:txBody>
      </p:sp>
    </p:spTree>
    <p:extLst>
      <p:ext uri="{BB962C8B-B14F-4D97-AF65-F5344CB8AC3E}">
        <p14:creationId xmlns:p14="http://schemas.microsoft.com/office/powerpoint/2010/main" val="9912894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smtClean="0"/>
              <a:t>Strategic areas</a:t>
            </a:r>
            <a:endParaRPr lang="en-US" dirty="0" smtClean="0"/>
          </a:p>
          <a:p>
            <a:r>
              <a:rPr lang="en-US" dirty="0" smtClean="0"/>
              <a:t>evidence, awareness and education, partnerships, and adaptation</a:t>
            </a:r>
          </a:p>
          <a:p>
            <a:r>
              <a:rPr lang="en-US" b="1" u="sng" dirty="0" smtClean="0"/>
              <a:t>Objectives</a:t>
            </a:r>
            <a:endParaRPr lang="en-US" dirty="0" smtClean="0"/>
          </a:p>
          <a:p>
            <a:pPr marL="457200" indent="-457200">
              <a:buFont typeface="+mj-lt"/>
              <a:buAutoNum type="arabicPeriod"/>
            </a:pPr>
            <a:r>
              <a:rPr lang="en-US" dirty="0" smtClean="0"/>
              <a:t>Knowledge generation for </a:t>
            </a:r>
            <a:r>
              <a:rPr lang="en-US" b="1" dirty="0" smtClean="0"/>
              <a:t>evidence-based actions</a:t>
            </a:r>
          </a:p>
          <a:p>
            <a:pPr marL="457200" indent="-457200">
              <a:buFont typeface="+mj-lt"/>
              <a:buAutoNum type="arabicPeriod"/>
            </a:pPr>
            <a:r>
              <a:rPr lang="en-US" b="1" dirty="0" smtClean="0"/>
              <a:t>Raise awareness </a:t>
            </a:r>
            <a:r>
              <a:rPr lang="en-US" dirty="0" smtClean="0"/>
              <a:t>and increase knowledge of the health effects of climate change</a:t>
            </a:r>
          </a:p>
          <a:p>
            <a:pPr marL="457200" indent="-457200">
              <a:buFont typeface="+mj-lt"/>
              <a:buAutoNum type="arabicPeriod"/>
            </a:pPr>
            <a:r>
              <a:rPr lang="en-US" dirty="0" smtClean="0"/>
              <a:t>Promote </a:t>
            </a:r>
            <a:r>
              <a:rPr lang="en-US" dirty="0" err="1" smtClean="0"/>
              <a:t>intersectoral</a:t>
            </a:r>
            <a:r>
              <a:rPr lang="en-US" dirty="0" smtClean="0"/>
              <a:t> work for </a:t>
            </a:r>
            <a:r>
              <a:rPr lang="en-US" b="1" dirty="0" smtClean="0"/>
              <a:t>policies and interventions that include the health sector</a:t>
            </a:r>
          </a:p>
          <a:p>
            <a:pPr marL="457200" indent="-457200">
              <a:buFont typeface="+mj-lt"/>
              <a:buAutoNum type="arabicPeriod"/>
            </a:pPr>
            <a:r>
              <a:rPr lang="en-US" b="1" dirty="0" smtClean="0"/>
              <a:t>Assess vulnerabilities </a:t>
            </a:r>
            <a:r>
              <a:rPr lang="en-US" dirty="0" smtClean="0"/>
              <a:t>and identify </a:t>
            </a:r>
            <a:r>
              <a:rPr lang="en-US" b="1" dirty="0" smtClean="0"/>
              <a:t>adaptation interventions</a:t>
            </a:r>
          </a:p>
          <a:p>
            <a:r>
              <a:rPr lang="en-US" sz="1200" dirty="0" smtClean="0"/>
              <a:t>Direct and indirect impact of weather-related disasters can significantly disrupt access to health services and the sector’s ability to provide care. However, today it also is becoming increasingly clear that the health sector itself is one of many contributors to the impact of climate change, making it imperative to step up efforts to reduce the environmental footprint and increase the resiliency of its health facilities.</a:t>
            </a:r>
          </a:p>
          <a:p>
            <a:r>
              <a:rPr lang="en-US" sz="1200" dirty="0" smtClean="0"/>
              <a:t> The Pan American Health Organization (PAHO) is spearheading the Smart Hospitals Initiative in an effort to ensure that health facilities in the Caribbean are both Safe and Green. Smart Hospitals proactively seeks to minimize the health impact of a disaster through climate </a:t>
            </a:r>
            <a:r>
              <a:rPr lang="en-US" sz="1200" dirty="0" err="1" smtClean="0"/>
              <a:t>adaptation,mitigation</a:t>
            </a:r>
            <a:r>
              <a:rPr lang="en-US" sz="1200" dirty="0" smtClean="0"/>
              <a:t> and preparedness.</a:t>
            </a:r>
          </a:p>
          <a:p>
            <a:r>
              <a:rPr lang="en-US" sz="1200" dirty="0" smtClean="0"/>
              <a:t>Two pilot projects were successfully completed in St. Vincent and the Grenadines and St. Kits and Nevis. The second phase is set to be implemented in many other Caribbean countries</a:t>
            </a:r>
            <a:endParaRPr lang="en-US" dirty="0"/>
          </a:p>
        </p:txBody>
      </p:sp>
      <p:sp>
        <p:nvSpPr>
          <p:cNvPr id="4" name="Slide Number Placeholder 3"/>
          <p:cNvSpPr>
            <a:spLocks noGrp="1"/>
          </p:cNvSpPr>
          <p:nvPr>
            <p:ph type="sldNum" sz="quarter" idx="10"/>
          </p:nvPr>
        </p:nvSpPr>
        <p:spPr/>
        <p:txBody>
          <a:bodyPr/>
          <a:lstStyle/>
          <a:p>
            <a:fld id="{512B3EA2-B186-4FE4-8D00-258498A8F2A7}" type="slidenum">
              <a:rPr lang="en-US" smtClean="0"/>
              <a:t>4</a:t>
            </a:fld>
            <a:endParaRPr lang="en-US"/>
          </a:p>
        </p:txBody>
      </p:sp>
    </p:spTree>
    <p:extLst>
      <p:ext uri="{BB962C8B-B14F-4D97-AF65-F5344CB8AC3E}">
        <p14:creationId xmlns:p14="http://schemas.microsoft.com/office/powerpoint/2010/main" val="42914577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altLang="en-US" sz="1200" b="1" dirty="0" smtClean="0"/>
              <a:t>Air pollution is a major preventable cause of disease and death</a:t>
            </a:r>
            <a:r>
              <a:rPr lang="en-GB" altLang="en-US" sz="1200" dirty="0" smtClean="0"/>
              <a:t> in the 21st century</a:t>
            </a:r>
          </a:p>
          <a:p>
            <a:r>
              <a:rPr lang="en-US" sz="1200" dirty="0" smtClean="0"/>
              <a:t>Reducing BC emissions at the levels proposed by the WHO Air Quality Guidelines protects health, increasing cost-benefits of the interventions</a:t>
            </a:r>
          </a:p>
          <a:p>
            <a:endParaRPr lang="en-GB" altLang="en-US" dirty="0" smtClean="0">
              <a:ea typeface="宋体" pitchFamily="2" charset="-122"/>
            </a:endParaRPr>
          </a:p>
          <a:p>
            <a:endParaRPr lang="en-US" dirty="0"/>
          </a:p>
        </p:txBody>
      </p:sp>
      <p:sp>
        <p:nvSpPr>
          <p:cNvPr id="4" name="Slide Number Placeholder 3"/>
          <p:cNvSpPr>
            <a:spLocks noGrp="1"/>
          </p:cNvSpPr>
          <p:nvPr>
            <p:ph type="sldNum" sz="quarter" idx="10"/>
          </p:nvPr>
        </p:nvSpPr>
        <p:spPr/>
        <p:txBody>
          <a:bodyPr/>
          <a:lstStyle/>
          <a:p>
            <a:fld id="{512B3EA2-B186-4FE4-8D00-258498A8F2A7}" type="slidenum">
              <a:rPr lang="en-US" smtClean="0"/>
              <a:t>8</a:t>
            </a:fld>
            <a:endParaRPr lang="en-US"/>
          </a:p>
        </p:txBody>
      </p:sp>
    </p:spTree>
    <p:extLst>
      <p:ext uri="{BB962C8B-B14F-4D97-AF65-F5344CB8AC3E}">
        <p14:creationId xmlns:p14="http://schemas.microsoft.com/office/powerpoint/2010/main" val="35116613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55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16 identified measures, implemented by 2030, would reduce warming in LAC by 0.5</a:t>
            </a:r>
            <a:r>
              <a:rPr lang="en-US" sz="1200" baseline="30000" dirty="0" smtClean="0"/>
              <a:t>o</a:t>
            </a:r>
            <a:r>
              <a:rPr lang="en-US" sz="1200" dirty="0" smtClean="0"/>
              <a:t>C in 2070 halving the rate of warming projected by the Reference Scenario, and reduce some near term climate change impacts on vulnerable areas, such as the Andes. 8 of these interventions are meant to </a:t>
            </a:r>
            <a:r>
              <a:rPr lang="en-US" sz="1200" b="1" dirty="0" smtClean="0"/>
              <a:t>reduce Black Carbon emissions.</a:t>
            </a:r>
          </a:p>
          <a:p>
            <a:r>
              <a:rPr lang="en-US" sz="1200" dirty="0" smtClean="0"/>
              <a:t>Near-term measures would improve the chance of not exceeding the 2</a:t>
            </a:r>
            <a:r>
              <a:rPr lang="en-US" sz="1200" baseline="30000" dirty="0" smtClean="0"/>
              <a:t>o</a:t>
            </a:r>
            <a:r>
              <a:rPr lang="en-US" sz="1200" dirty="0" smtClean="0"/>
              <a:t>C target.</a:t>
            </a:r>
          </a:p>
          <a:p>
            <a:r>
              <a:rPr lang="en-US" sz="1200" dirty="0" smtClean="0"/>
              <a:t>SLCF emission reductions </a:t>
            </a:r>
            <a:r>
              <a:rPr lang="en-US" sz="1200" b="1" dirty="0" smtClean="0">
                <a:solidFill>
                  <a:srgbClr val="FF0000"/>
                </a:solidFill>
              </a:rPr>
              <a:t>IS NOT </a:t>
            </a:r>
            <a:r>
              <a:rPr lang="en-US" sz="1200" dirty="0" smtClean="0"/>
              <a:t>an alternative to CO2 mitigation.</a:t>
            </a:r>
          </a:p>
          <a:p>
            <a:endParaRPr lang="en-GB" altLang="en-US" dirty="0" smtClean="0"/>
          </a:p>
        </p:txBody>
      </p:sp>
      <p:sp>
        <p:nvSpPr>
          <p:cNvPr id="655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itchFamily="34" charset="0"/>
                <a:ea typeface="SimSun" pitchFamily="2" charset="-122"/>
              </a:defRPr>
            </a:lvl1pPr>
            <a:lvl2pPr marL="755060" indent="-290408" eaLnBrk="0" hangingPunct="0">
              <a:spcBef>
                <a:spcPct val="30000"/>
              </a:spcBef>
              <a:defRPr sz="1200">
                <a:solidFill>
                  <a:schemeClr val="tx1"/>
                </a:solidFill>
                <a:latin typeface="Calibri" pitchFamily="34" charset="0"/>
                <a:ea typeface="SimSun" pitchFamily="2" charset="-122"/>
              </a:defRPr>
            </a:lvl2pPr>
            <a:lvl3pPr marL="1161631" indent="-232326" eaLnBrk="0" hangingPunct="0">
              <a:spcBef>
                <a:spcPct val="30000"/>
              </a:spcBef>
              <a:defRPr sz="1200">
                <a:solidFill>
                  <a:schemeClr val="tx1"/>
                </a:solidFill>
                <a:latin typeface="Calibri" pitchFamily="34" charset="0"/>
                <a:ea typeface="SimSun" pitchFamily="2" charset="-122"/>
              </a:defRPr>
            </a:lvl3pPr>
            <a:lvl4pPr marL="1626283" indent="-232326" eaLnBrk="0" hangingPunct="0">
              <a:spcBef>
                <a:spcPct val="30000"/>
              </a:spcBef>
              <a:defRPr sz="1200">
                <a:solidFill>
                  <a:schemeClr val="tx1"/>
                </a:solidFill>
                <a:latin typeface="Calibri" pitchFamily="34" charset="0"/>
                <a:ea typeface="SimSun" pitchFamily="2" charset="-122"/>
              </a:defRPr>
            </a:lvl4pPr>
            <a:lvl5pPr marL="2090936" indent="-232326" eaLnBrk="0" hangingPunct="0">
              <a:spcBef>
                <a:spcPct val="30000"/>
              </a:spcBef>
              <a:defRPr sz="1200">
                <a:solidFill>
                  <a:schemeClr val="tx1"/>
                </a:solidFill>
                <a:latin typeface="Calibri" pitchFamily="34" charset="0"/>
                <a:ea typeface="SimSun" pitchFamily="2" charset="-122"/>
              </a:defRPr>
            </a:lvl5pPr>
            <a:lvl6pPr marL="2555588" indent="-232326" eaLnBrk="0" fontAlgn="base" hangingPunct="0">
              <a:spcBef>
                <a:spcPct val="30000"/>
              </a:spcBef>
              <a:spcAft>
                <a:spcPct val="0"/>
              </a:spcAft>
              <a:defRPr sz="1200">
                <a:solidFill>
                  <a:schemeClr val="tx1"/>
                </a:solidFill>
                <a:latin typeface="Calibri" pitchFamily="34" charset="0"/>
                <a:ea typeface="SimSun" pitchFamily="2" charset="-122"/>
              </a:defRPr>
            </a:lvl6pPr>
            <a:lvl7pPr marL="3020240" indent="-232326" eaLnBrk="0" fontAlgn="base" hangingPunct="0">
              <a:spcBef>
                <a:spcPct val="30000"/>
              </a:spcBef>
              <a:spcAft>
                <a:spcPct val="0"/>
              </a:spcAft>
              <a:defRPr sz="1200">
                <a:solidFill>
                  <a:schemeClr val="tx1"/>
                </a:solidFill>
                <a:latin typeface="Calibri" pitchFamily="34" charset="0"/>
                <a:ea typeface="SimSun" pitchFamily="2" charset="-122"/>
              </a:defRPr>
            </a:lvl7pPr>
            <a:lvl8pPr marL="3484893" indent="-232326" eaLnBrk="0" fontAlgn="base" hangingPunct="0">
              <a:spcBef>
                <a:spcPct val="30000"/>
              </a:spcBef>
              <a:spcAft>
                <a:spcPct val="0"/>
              </a:spcAft>
              <a:defRPr sz="1200">
                <a:solidFill>
                  <a:schemeClr val="tx1"/>
                </a:solidFill>
                <a:latin typeface="Calibri" pitchFamily="34" charset="0"/>
                <a:ea typeface="SimSun" pitchFamily="2" charset="-122"/>
              </a:defRPr>
            </a:lvl8pPr>
            <a:lvl9pPr marL="3949545" indent="-232326" eaLnBrk="0" fontAlgn="base" hangingPunct="0">
              <a:spcBef>
                <a:spcPct val="30000"/>
              </a:spcBef>
              <a:spcAft>
                <a:spcPct val="0"/>
              </a:spcAft>
              <a:defRPr sz="1200">
                <a:solidFill>
                  <a:schemeClr val="tx1"/>
                </a:solidFill>
                <a:latin typeface="Calibri" pitchFamily="34" charset="0"/>
                <a:ea typeface="SimSun" pitchFamily="2" charset="-122"/>
              </a:defRPr>
            </a:lvl9pPr>
          </a:lstStyle>
          <a:p>
            <a:pPr eaLnBrk="1" hangingPunct="1">
              <a:spcBef>
                <a:spcPct val="0"/>
              </a:spcBef>
            </a:pPr>
            <a:fld id="{A5B2DA43-91D9-44EB-9CBD-EE1C6345981A}" type="slidenum">
              <a:rPr lang="en-GB" altLang="en-US" smtClean="0">
                <a:latin typeface="Arial" charset="0"/>
              </a:rPr>
              <a:pPr eaLnBrk="1" hangingPunct="1">
                <a:spcBef>
                  <a:spcPct val="0"/>
                </a:spcBef>
              </a:pPr>
              <a:t>11</a:t>
            </a:fld>
            <a:endParaRPr lang="en-GB" altLang="en-US" dirty="0" smtClean="0">
              <a:latin typeface="Arial"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27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smtClean="0">
                <a:ea typeface="宋体" pitchFamily="2" charset="-122"/>
              </a:rPr>
              <a:t>Best buy</a:t>
            </a:r>
            <a:r>
              <a:rPr lang="en-GB" altLang="en-US" baseline="0" dirty="0" smtClean="0">
                <a:ea typeface="宋体" pitchFamily="2" charset="-122"/>
              </a:rPr>
              <a:t> policies to reduce black carbon emissions do not necessarily achieve the goal of protecting health.</a:t>
            </a:r>
          </a:p>
          <a:p>
            <a:r>
              <a:rPr lang="en-US" dirty="0" smtClean="0"/>
              <a:t>16 identified measures, implemented by 2030, would reduce warming in LAC by 0.5oC in 2050 halving the rate of warming projected by the Reference Scenario, and reduce some near term climate change impacts on vulnerable areas, such as the Andes. 8 of them refer to reducing Black Carbon emissions.</a:t>
            </a:r>
          </a:p>
          <a:p>
            <a:r>
              <a:rPr lang="en-US" dirty="0" smtClean="0"/>
              <a:t>Near-term measures would improve the chance of not exceeding 2oC target (but only if CO2 is also addressed, starting now; these are complementary strategies, not alternatives).</a:t>
            </a:r>
          </a:p>
          <a:p>
            <a:r>
              <a:rPr lang="en-US" dirty="0" smtClean="0"/>
              <a:t>SLCF emission reductions IS NOT an alternative to CO2 mitigation.</a:t>
            </a:r>
          </a:p>
          <a:p>
            <a:endParaRPr lang="en-US" dirty="0" smtClean="0"/>
          </a:p>
        </p:txBody>
      </p:sp>
      <p:sp>
        <p:nvSpPr>
          <p:cNvPr id="727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itchFamily="34" charset="0"/>
                <a:ea typeface="宋体" pitchFamily="2" charset="-122"/>
              </a:defRPr>
            </a:lvl1pPr>
            <a:lvl2pPr marL="755060" indent="-290408" eaLnBrk="0" hangingPunct="0">
              <a:spcBef>
                <a:spcPct val="30000"/>
              </a:spcBef>
              <a:defRPr sz="1200">
                <a:solidFill>
                  <a:schemeClr val="tx1"/>
                </a:solidFill>
                <a:latin typeface="Calibri" pitchFamily="34" charset="0"/>
                <a:ea typeface="宋体" pitchFamily="2" charset="-122"/>
              </a:defRPr>
            </a:lvl2pPr>
            <a:lvl3pPr marL="1161631" indent="-232326" eaLnBrk="0" hangingPunct="0">
              <a:spcBef>
                <a:spcPct val="30000"/>
              </a:spcBef>
              <a:defRPr sz="1200">
                <a:solidFill>
                  <a:schemeClr val="tx1"/>
                </a:solidFill>
                <a:latin typeface="Calibri" pitchFamily="34" charset="0"/>
                <a:ea typeface="宋体" pitchFamily="2" charset="-122"/>
              </a:defRPr>
            </a:lvl3pPr>
            <a:lvl4pPr marL="1626283" indent="-232326" eaLnBrk="0" hangingPunct="0">
              <a:spcBef>
                <a:spcPct val="30000"/>
              </a:spcBef>
              <a:defRPr sz="1200">
                <a:solidFill>
                  <a:schemeClr val="tx1"/>
                </a:solidFill>
                <a:latin typeface="Calibri" pitchFamily="34" charset="0"/>
                <a:ea typeface="宋体" pitchFamily="2" charset="-122"/>
              </a:defRPr>
            </a:lvl4pPr>
            <a:lvl5pPr marL="2090936" indent="-232326" eaLnBrk="0" hangingPunct="0">
              <a:spcBef>
                <a:spcPct val="30000"/>
              </a:spcBef>
              <a:defRPr sz="1200">
                <a:solidFill>
                  <a:schemeClr val="tx1"/>
                </a:solidFill>
                <a:latin typeface="Calibri" pitchFamily="34" charset="0"/>
                <a:ea typeface="宋体" pitchFamily="2" charset="-122"/>
              </a:defRPr>
            </a:lvl5pPr>
            <a:lvl6pPr marL="2555588" indent="-232326" eaLnBrk="0" fontAlgn="base" hangingPunct="0">
              <a:spcBef>
                <a:spcPct val="30000"/>
              </a:spcBef>
              <a:spcAft>
                <a:spcPct val="0"/>
              </a:spcAft>
              <a:defRPr sz="1200">
                <a:solidFill>
                  <a:schemeClr val="tx1"/>
                </a:solidFill>
                <a:latin typeface="Calibri" pitchFamily="34" charset="0"/>
                <a:ea typeface="宋体" pitchFamily="2" charset="-122"/>
              </a:defRPr>
            </a:lvl6pPr>
            <a:lvl7pPr marL="3020240" indent="-232326" eaLnBrk="0" fontAlgn="base" hangingPunct="0">
              <a:spcBef>
                <a:spcPct val="30000"/>
              </a:spcBef>
              <a:spcAft>
                <a:spcPct val="0"/>
              </a:spcAft>
              <a:defRPr sz="1200">
                <a:solidFill>
                  <a:schemeClr val="tx1"/>
                </a:solidFill>
                <a:latin typeface="Calibri" pitchFamily="34" charset="0"/>
                <a:ea typeface="宋体" pitchFamily="2" charset="-122"/>
              </a:defRPr>
            </a:lvl7pPr>
            <a:lvl8pPr marL="3484893" indent="-232326" eaLnBrk="0" fontAlgn="base" hangingPunct="0">
              <a:spcBef>
                <a:spcPct val="30000"/>
              </a:spcBef>
              <a:spcAft>
                <a:spcPct val="0"/>
              </a:spcAft>
              <a:defRPr sz="1200">
                <a:solidFill>
                  <a:schemeClr val="tx1"/>
                </a:solidFill>
                <a:latin typeface="Calibri" pitchFamily="34" charset="0"/>
                <a:ea typeface="宋体" pitchFamily="2" charset="-122"/>
              </a:defRPr>
            </a:lvl8pPr>
            <a:lvl9pPr marL="3949545" indent="-232326" eaLnBrk="0" fontAlgn="base" hangingPunct="0">
              <a:spcBef>
                <a:spcPct val="30000"/>
              </a:spcBef>
              <a:spcAft>
                <a:spcPct val="0"/>
              </a:spcAft>
              <a:defRPr sz="1200">
                <a:solidFill>
                  <a:schemeClr val="tx1"/>
                </a:solidFill>
                <a:latin typeface="Calibri" pitchFamily="34" charset="0"/>
                <a:ea typeface="宋体" pitchFamily="2" charset="-122"/>
              </a:defRPr>
            </a:lvl9pPr>
          </a:lstStyle>
          <a:p>
            <a:pPr eaLnBrk="1" hangingPunct="1">
              <a:spcBef>
                <a:spcPct val="0"/>
              </a:spcBef>
            </a:pPr>
            <a:fld id="{7DECCE5E-10A2-48D1-BCD3-C1BA58825AEB}" type="slidenum">
              <a:rPr lang="en-GB" altLang="en-US" smtClean="0">
                <a:latin typeface="Arial" charset="0"/>
              </a:rPr>
              <a:pPr eaLnBrk="1" hangingPunct="1">
                <a:spcBef>
                  <a:spcPct val="0"/>
                </a:spcBef>
              </a:pPr>
              <a:t>12</a:t>
            </a:fld>
            <a:endParaRPr lang="en-GB" altLang="en-US" dirty="0" smtClean="0">
              <a:latin typeface="Arial"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21 countries in LAC have</a:t>
            </a:r>
            <a:r>
              <a:rPr lang="en-US" baseline="0" dirty="0" smtClean="0"/>
              <a:t> cities larger than 750,000 inhabitants (total of 81 cities)</a:t>
            </a:r>
          </a:p>
          <a:p>
            <a:r>
              <a:rPr lang="en-US" baseline="0" dirty="0" smtClean="0"/>
              <a:t>Use of coal/ biomass adds a mean of 14% to ambient air pollution in poor countries in LAC</a:t>
            </a:r>
          </a:p>
          <a:p>
            <a:endParaRPr lang="en-US" dirty="0"/>
          </a:p>
        </p:txBody>
      </p:sp>
      <p:sp>
        <p:nvSpPr>
          <p:cNvPr id="4" name="Slide Number Placeholder 3"/>
          <p:cNvSpPr>
            <a:spLocks noGrp="1"/>
          </p:cNvSpPr>
          <p:nvPr>
            <p:ph type="sldNum" sz="quarter" idx="10"/>
          </p:nvPr>
        </p:nvSpPr>
        <p:spPr/>
        <p:txBody>
          <a:bodyPr/>
          <a:lstStyle/>
          <a:p>
            <a:fld id="{512B3EA2-B186-4FE4-8D00-258498A8F2A7}" type="slidenum">
              <a:rPr lang="en-US" smtClean="0"/>
              <a:t>14</a:t>
            </a:fld>
            <a:endParaRPr lang="en-US"/>
          </a:p>
        </p:txBody>
      </p:sp>
    </p:spTree>
    <p:extLst>
      <p:ext uri="{BB962C8B-B14F-4D97-AF65-F5344CB8AC3E}">
        <p14:creationId xmlns:p14="http://schemas.microsoft.com/office/powerpoint/2010/main" val="24522354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12B3EA2-B186-4FE4-8D00-258498A8F2A7}" type="slidenum">
              <a:rPr lang="en-US" smtClean="0">
                <a:solidFill>
                  <a:prstClr val="black"/>
                </a:solidFill>
              </a:rPr>
              <a:pPr/>
              <a:t>15</a:t>
            </a:fld>
            <a:endParaRPr lang="en-US" dirty="0">
              <a:solidFill>
                <a:prstClr val="black"/>
              </a:solidFill>
            </a:endParaRPr>
          </a:p>
        </p:txBody>
      </p:sp>
    </p:spTree>
    <p:extLst>
      <p:ext uri="{BB962C8B-B14F-4D97-AF65-F5344CB8AC3E}">
        <p14:creationId xmlns:p14="http://schemas.microsoft.com/office/powerpoint/2010/main" val="5277093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12B3EA2-B186-4FE4-8D00-258498A8F2A7}" type="slidenum">
              <a:rPr lang="en-US" smtClean="0"/>
              <a:t>16</a:t>
            </a:fld>
            <a:endParaRPr lang="en-US"/>
          </a:p>
        </p:txBody>
      </p:sp>
    </p:spTree>
    <p:extLst>
      <p:ext uri="{BB962C8B-B14F-4D97-AF65-F5344CB8AC3E}">
        <p14:creationId xmlns:p14="http://schemas.microsoft.com/office/powerpoint/2010/main" val="25135899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E9EB1DB-9B07-4348-8C8B-D8B642B3702A}" type="slidenum">
              <a:rPr lang="en-US" smtClean="0"/>
              <a:t>17</a:t>
            </a:fld>
            <a:endParaRPr lang="en-US"/>
          </a:p>
        </p:txBody>
      </p:sp>
    </p:spTree>
    <p:extLst>
      <p:ext uri="{BB962C8B-B14F-4D97-AF65-F5344CB8AC3E}">
        <p14:creationId xmlns:p14="http://schemas.microsoft.com/office/powerpoint/2010/main" val="10551979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txBox="1">
            <a:spLocks noGrp="1" noChangeArrowheads="1"/>
          </p:cNvSpPr>
          <p:nvPr/>
        </p:nvSpPr>
        <p:spPr bwMode="auto">
          <a:xfrm>
            <a:off x="3938873" y="8841737"/>
            <a:ext cx="3014393" cy="4657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920" tIns="46461" rIns="92920" bIns="46461" anchor="b"/>
          <a:lstStyle>
            <a:lvl1pPr defTabSz="931863" eaLnBrk="0" hangingPunct="0">
              <a:defRPr>
                <a:solidFill>
                  <a:schemeClr val="tx1"/>
                </a:solidFill>
                <a:latin typeface="Arial" pitchFamily="34" charset="0"/>
              </a:defRPr>
            </a:lvl1pPr>
            <a:lvl2pPr marL="742950" indent="-285750" defTabSz="931863" eaLnBrk="0" hangingPunct="0">
              <a:defRPr>
                <a:solidFill>
                  <a:schemeClr val="tx1"/>
                </a:solidFill>
                <a:latin typeface="Arial" pitchFamily="34" charset="0"/>
              </a:defRPr>
            </a:lvl2pPr>
            <a:lvl3pPr marL="1143000" indent="-228600" defTabSz="931863" eaLnBrk="0" hangingPunct="0">
              <a:defRPr>
                <a:solidFill>
                  <a:schemeClr val="tx1"/>
                </a:solidFill>
                <a:latin typeface="Arial" pitchFamily="34" charset="0"/>
              </a:defRPr>
            </a:lvl3pPr>
            <a:lvl4pPr marL="1600200" indent="-228600" defTabSz="931863" eaLnBrk="0" hangingPunct="0">
              <a:defRPr>
                <a:solidFill>
                  <a:schemeClr val="tx1"/>
                </a:solidFill>
                <a:latin typeface="Arial" pitchFamily="34" charset="0"/>
              </a:defRPr>
            </a:lvl4pPr>
            <a:lvl5pPr marL="2057400" indent="-228600" defTabSz="931863" eaLnBrk="0" hangingPunct="0">
              <a:defRPr>
                <a:solidFill>
                  <a:schemeClr val="tx1"/>
                </a:solidFill>
                <a:latin typeface="Arial" pitchFamily="34" charset="0"/>
              </a:defRPr>
            </a:lvl5pPr>
            <a:lvl6pPr marL="2514600" indent="-228600" defTabSz="931863" eaLnBrk="0" fontAlgn="base" hangingPunct="0">
              <a:spcBef>
                <a:spcPct val="0"/>
              </a:spcBef>
              <a:spcAft>
                <a:spcPct val="0"/>
              </a:spcAft>
              <a:defRPr>
                <a:solidFill>
                  <a:schemeClr val="tx1"/>
                </a:solidFill>
                <a:latin typeface="Arial" pitchFamily="34" charset="0"/>
              </a:defRPr>
            </a:lvl6pPr>
            <a:lvl7pPr marL="2971800" indent="-228600" defTabSz="931863" eaLnBrk="0" fontAlgn="base" hangingPunct="0">
              <a:spcBef>
                <a:spcPct val="0"/>
              </a:spcBef>
              <a:spcAft>
                <a:spcPct val="0"/>
              </a:spcAft>
              <a:defRPr>
                <a:solidFill>
                  <a:schemeClr val="tx1"/>
                </a:solidFill>
                <a:latin typeface="Arial" pitchFamily="34" charset="0"/>
              </a:defRPr>
            </a:lvl7pPr>
            <a:lvl8pPr marL="3429000" indent="-228600" defTabSz="931863" eaLnBrk="0" fontAlgn="base" hangingPunct="0">
              <a:spcBef>
                <a:spcPct val="0"/>
              </a:spcBef>
              <a:spcAft>
                <a:spcPct val="0"/>
              </a:spcAft>
              <a:defRPr>
                <a:solidFill>
                  <a:schemeClr val="tx1"/>
                </a:solidFill>
                <a:latin typeface="Arial" pitchFamily="34" charset="0"/>
              </a:defRPr>
            </a:lvl8pPr>
            <a:lvl9pPr marL="3886200" indent="-228600" defTabSz="931863" eaLnBrk="0" fontAlgn="base" hangingPunct="0">
              <a:spcBef>
                <a:spcPct val="0"/>
              </a:spcBef>
              <a:spcAft>
                <a:spcPct val="0"/>
              </a:spcAft>
              <a:defRPr>
                <a:solidFill>
                  <a:schemeClr val="tx1"/>
                </a:solidFill>
                <a:latin typeface="Arial" pitchFamily="34" charset="0"/>
              </a:defRPr>
            </a:lvl9pPr>
          </a:lstStyle>
          <a:p>
            <a:pPr algn="r" eaLnBrk="1" hangingPunct="1"/>
            <a:fld id="{0AE457FA-C1D4-41DC-9F52-2F4662888984}" type="slidenum">
              <a:rPr lang="en-US" sz="1200"/>
              <a:pPr algn="r" eaLnBrk="1" hangingPunct="1"/>
              <a:t>18</a:t>
            </a:fld>
            <a:endParaRPr lang="en-US" sz="1200"/>
          </a:p>
        </p:txBody>
      </p:sp>
      <p:sp>
        <p:nvSpPr>
          <p:cNvPr id="118787" name="Rectangle 2"/>
          <p:cNvSpPr>
            <a:spLocks noGrp="1" noRot="1" noChangeAspect="1" noChangeArrowheads="1" noTextEdit="1"/>
          </p:cNvSpPr>
          <p:nvPr>
            <p:ph type="sldImg"/>
          </p:nvPr>
        </p:nvSpPr>
        <p:spPr>
          <a:xfrm>
            <a:off x="1150938" y="698500"/>
            <a:ext cx="4656137" cy="3492500"/>
          </a:xfrm>
          <a:ln/>
        </p:spPr>
      </p:sp>
      <p:sp>
        <p:nvSpPr>
          <p:cNvPr id="118788" name="Rectangle 3"/>
          <p:cNvSpPr>
            <a:spLocks noGrp="1" noChangeArrowheads="1"/>
          </p:cNvSpPr>
          <p:nvPr>
            <p:ph type="body" idx="1"/>
          </p:nvPr>
        </p:nvSpPr>
        <p:spPr>
          <a:noFill/>
        </p:spPr>
        <p:txBody>
          <a:bodyPr/>
          <a:lstStyle/>
          <a:p>
            <a:endParaRPr lang="en-US" smtClean="0">
              <a:latin typeface="Arial"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12B3EA2-B186-4FE4-8D00-258498A8F2A7}" type="slidenum">
              <a:rPr lang="en-US" smtClean="0"/>
              <a:t>19</a:t>
            </a:fld>
            <a:endParaRPr lang="en-US"/>
          </a:p>
        </p:txBody>
      </p:sp>
    </p:spTree>
    <p:extLst>
      <p:ext uri="{BB962C8B-B14F-4D97-AF65-F5344CB8AC3E}">
        <p14:creationId xmlns:p14="http://schemas.microsoft.com/office/powerpoint/2010/main" val="7662915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t>The </a:t>
            </a:r>
            <a:r>
              <a:rPr lang="en-US" sz="1200" b="1" dirty="0" smtClean="0"/>
              <a:t>risk of being affected </a:t>
            </a:r>
            <a:r>
              <a:rPr lang="en-US" sz="1200" dirty="0" smtClean="0"/>
              <a:t>by weather-related natural disasters is almost </a:t>
            </a:r>
            <a:r>
              <a:rPr lang="en-US" sz="1200" b="1" dirty="0" smtClean="0"/>
              <a:t>80 times higher in developing countries </a:t>
            </a:r>
            <a:r>
              <a:rPr lang="en-US" sz="1200" dirty="0" smtClean="0"/>
              <a:t>than in developed countries. </a:t>
            </a:r>
            <a:r>
              <a:rPr lang="en-US" b="1" dirty="0" smtClean="0"/>
              <a:t>and nearly twice</a:t>
            </a:r>
            <a:endParaRPr lang="en-US" sz="1200" dirty="0" smtClean="0"/>
          </a:p>
          <a:p>
            <a:r>
              <a:rPr lang="en-US" sz="1200" dirty="0" smtClean="0"/>
              <a:t>The </a:t>
            </a:r>
            <a:r>
              <a:rPr lang="en-US" sz="1200" b="1" dirty="0" smtClean="0"/>
              <a:t>social determinants of health shape differential vulnerabilities</a:t>
            </a:r>
            <a:r>
              <a:rPr lang="en-US" sz="1200" dirty="0" smtClean="0"/>
              <a:t> to climate change</a:t>
            </a:r>
          </a:p>
          <a:p>
            <a:r>
              <a:rPr lang="en-US" sz="1200" b="1" dirty="0" smtClean="0"/>
              <a:t>Climate change affects social determinants of health </a:t>
            </a:r>
            <a:r>
              <a:rPr lang="en-US" sz="1200" dirty="0" smtClean="0"/>
              <a:t>such as employment and work conditions, housing, and education. It also </a:t>
            </a:r>
            <a:r>
              <a:rPr lang="en-US" sz="1200" b="1" dirty="0" smtClean="0"/>
              <a:t>affects directly sustainable development and human security </a:t>
            </a:r>
            <a:r>
              <a:rPr lang="en-US" sz="1200" dirty="0" smtClean="0"/>
              <a:t>issues such as migration and food security. </a:t>
            </a:r>
          </a:p>
          <a:p>
            <a:r>
              <a:rPr lang="en-US" dirty="0" smtClean="0"/>
              <a:t>The SDH affect not only the burden and the need to adapt to climate change, but also the </a:t>
            </a:r>
            <a:r>
              <a:rPr lang="en-US" b="1" dirty="0" smtClean="0"/>
              <a:t>capacity for mitigation and adaptation</a:t>
            </a:r>
            <a:r>
              <a:rPr lang="en-US" dirty="0" smtClean="0"/>
              <a:t>.</a:t>
            </a:r>
          </a:p>
          <a:p>
            <a:endParaRPr lang="en-US" sz="1200" dirty="0" smtClean="0"/>
          </a:p>
          <a:p>
            <a:endParaRPr lang="en-US" dirty="0"/>
          </a:p>
        </p:txBody>
      </p:sp>
      <p:sp>
        <p:nvSpPr>
          <p:cNvPr id="4" name="Slide Number Placeholder 3"/>
          <p:cNvSpPr>
            <a:spLocks noGrp="1"/>
          </p:cNvSpPr>
          <p:nvPr>
            <p:ph type="sldNum" sz="quarter" idx="10"/>
          </p:nvPr>
        </p:nvSpPr>
        <p:spPr/>
        <p:txBody>
          <a:bodyPr/>
          <a:lstStyle/>
          <a:p>
            <a:fld id="{512B3EA2-B186-4FE4-8D00-258498A8F2A7}" type="slidenum">
              <a:rPr lang="en-US" smtClean="0"/>
              <a:t>21</a:t>
            </a:fld>
            <a:endParaRPr lang="en-US"/>
          </a:p>
        </p:txBody>
      </p:sp>
    </p:spTree>
    <p:extLst>
      <p:ext uri="{BB962C8B-B14F-4D97-AF65-F5344CB8AC3E}">
        <p14:creationId xmlns:p14="http://schemas.microsoft.com/office/powerpoint/2010/main" val="10531482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dirty="0" smtClean="0"/>
              <a:t>National plans to assess the impact of climate change on health inequities</a:t>
            </a:r>
            <a:r>
              <a:rPr lang="en-US" sz="1200" dirty="0" smtClean="0"/>
              <a:t>, and incorporate </a:t>
            </a:r>
            <a:r>
              <a:rPr lang="en-US" sz="1200" dirty="0" err="1" smtClean="0"/>
              <a:t>intersectoral</a:t>
            </a:r>
            <a:r>
              <a:rPr lang="en-US" sz="1200" dirty="0" smtClean="0"/>
              <a:t> policies to address these inequities on mitigation and adaptations plans.</a:t>
            </a:r>
          </a:p>
          <a:p>
            <a:r>
              <a:rPr lang="en-US" sz="1200" dirty="0" smtClean="0"/>
              <a:t>Considering the Rio Political Declaration on the Social Determinants of Health, as a consensual pro-health equity policy framework, </a:t>
            </a:r>
            <a:r>
              <a:rPr lang="en-US" sz="1200" b="1" dirty="0" smtClean="0"/>
              <a:t>use an equity-sensitive health impact assessment (HIA) framework </a:t>
            </a:r>
            <a:r>
              <a:rPr lang="en-US" sz="1200" dirty="0" smtClean="0"/>
              <a:t>as a decision support tool. </a:t>
            </a:r>
          </a:p>
          <a:p>
            <a:r>
              <a:rPr lang="en-US" sz="1200" b="1" dirty="0" smtClean="0"/>
              <a:t>Increase the evidence-base for action</a:t>
            </a:r>
            <a:r>
              <a:rPr lang="en-US" sz="1200" dirty="0" smtClean="0"/>
              <a:t>: monitor, benchmark, and track progress on health outcomes using well defined target groups and disaggregated data of all interventions in climate mitigation and adaptation in various sectors (agriculture, energy, transport etc.).  </a:t>
            </a:r>
          </a:p>
          <a:p>
            <a:endParaRPr lang="en-US" sz="1200" dirty="0" smtClean="0"/>
          </a:p>
          <a:p>
            <a:endParaRPr lang="en-US" dirty="0"/>
          </a:p>
        </p:txBody>
      </p:sp>
      <p:sp>
        <p:nvSpPr>
          <p:cNvPr id="4" name="Slide Number Placeholder 3"/>
          <p:cNvSpPr>
            <a:spLocks noGrp="1"/>
          </p:cNvSpPr>
          <p:nvPr>
            <p:ph type="sldNum" sz="quarter" idx="10"/>
          </p:nvPr>
        </p:nvSpPr>
        <p:spPr/>
        <p:txBody>
          <a:bodyPr/>
          <a:lstStyle/>
          <a:p>
            <a:fld id="{512B3EA2-B186-4FE4-8D00-258498A8F2A7}" type="slidenum">
              <a:rPr lang="en-US" smtClean="0"/>
              <a:t>23</a:t>
            </a:fld>
            <a:endParaRPr lang="en-US"/>
          </a:p>
        </p:txBody>
      </p:sp>
    </p:spTree>
    <p:extLst>
      <p:ext uri="{BB962C8B-B14F-4D97-AF65-F5344CB8AC3E}">
        <p14:creationId xmlns:p14="http://schemas.microsoft.com/office/powerpoint/2010/main" val="15210520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Aft>
                <a:spcPts val="400"/>
              </a:spcAft>
            </a:pPr>
            <a:r>
              <a:rPr lang="en-GB" sz="1200" dirty="0" smtClean="0">
                <a:solidFill>
                  <a:srgbClr val="626262"/>
                </a:solidFill>
                <a:latin typeface="Times" charset="0"/>
              </a:rPr>
              <a:t>An </a:t>
            </a:r>
            <a:r>
              <a:rPr lang="en-GB" sz="1200" b="1" dirty="0" smtClean="0">
                <a:solidFill>
                  <a:srgbClr val="FF0000"/>
                </a:solidFill>
                <a:latin typeface="Times" charset="0"/>
              </a:rPr>
              <a:t>inventory of the sources </a:t>
            </a:r>
            <a:r>
              <a:rPr lang="en-GB" sz="1200" dirty="0" smtClean="0">
                <a:solidFill>
                  <a:srgbClr val="626262"/>
                </a:solidFill>
                <a:latin typeface="Times" charset="0"/>
              </a:rPr>
              <a:t>contributing to </a:t>
            </a:r>
            <a:r>
              <a:rPr lang="en-GB" sz="1200" b="1" dirty="0" smtClean="0">
                <a:solidFill>
                  <a:srgbClr val="626262"/>
                </a:solidFill>
                <a:latin typeface="Times" charset="0"/>
              </a:rPr>
              <a:t>Air Pollution </a:t>
            </a:r>
            <a:r>
              <a:rPr lang="en-GB" sz="1200" dirty="0" smtClean="0">
                <a:solidFill>
                  <a:srgbClr val="626262"/>
                </a:solidFill>
                <a:latin typeface="Times" charset="0"/>
              </a:rPr>
              <a:t>(power generation, transportation, home energy etc. varies between cities and regions)  </a:t>
            </a:r>
          </a:p>
          <a:p>
            <a:pPr>
              <a:spcAft>
                <a:spcPts val="400"/>
              </a:spcAft>
            </a:pPr>
            <a:r>
              <a:rPr lang="en-GB" sz="1200" b="1" dirty="0" smtClean="0">
                <a:solidFill>
                  <a:srgbClr val="FF0000"/>
                </a:solidFill>
                <a:latin typeface="Times" charset="0"/>
              </a:rPr>
              <a:t>Monitor health effects of interventions</a:t>
            </a:r>
            <a:r>
              <a:rPr lang="en-GB" sz="1200" dirty="0" smtClean="0">
                <a:solidFill>
                  <a:srgbClr val="626262"/>
                </a:solidFill>
                <a:latin typeface="Times" charset="0"/>
              </a:rPr>
              <a:t>:  sustainable transport, energy-efficient homes, clean </a:t>
            </a:r>
            <a:r>
              <a:rPr lang="en-GB" sz="1200" dirty="0" err="1" smtClean="0">
                <a:solidFill>
                  <a:srgbClr val="626262"/>
                </a:solidFill>
                <a:latin typeface="Times" charset="0"/>
              </a:rPr>
              <a:t>cookstoves</a:t>
            </a:r>
            <a:r>
              <a:rPr lang="en-GB" sz="1200" dirty="0" smtClean="0">
                <a:solidFill>
                  <a:srgbClr val="626262"/>
                </a:solidFill>
                <a:latin typeface="Times" charset="0"/>
              </a:rPr>
              <a:t>, and clean energy sources</a:t>
            </a:r>
          </a:p>
          <a:p>
            <a:pPr>
              <a:spcAft>
                <a:spcPts val="400"/>
              </a:spcAft>
            </a:pPr>
            <a:r>
              <a:rPr lang="en-GB" sz="1200" dirty="0" smtClean="0">
                <a:solidFill>
                  <a:srgbClr val="626262"/>
                </a:solidFill>
                <a:latin typeface="Times" charset="0"/>
              </a:rPr>
              <a:t>Tracking of air pollution and related health impacts: </a:t>
            </a:r>
            <a:r>
              <a:rPr lang="en-GB" sz="1200" b="1" dirty="0" smtClean="0">
                <a:solidFill>
                  <a:srgbClr val="626262"/>
                </a:solidFill>
                <a:latin typeface="Times" charset="0"/>
              </a:rPr>
              <a:t>local data </a:t>
            </a:r>
            <a:r>
              <a:rPr lang="en-GB" sz="1200" dirty="0" smtClean="0">
                <a:solidFill>
                  <a:srgbClr val="626262"/>
                </a:solidFill>
                <a:latin typeface="Times" charset="0"/>
              </a:rPr>
              <a:t>to inform about trends and effectiveness of policy measures</a:t>
            </a:r>
          </a:p>
          <a:p>
            <a:r>
              <a:rPr lang="en-GB" sz="1200" dirty="0" smtClean="0">
                <a:solidFill>
                  <a:srgbClr val="626262"/>
                </a:solidFill>
                <a:latin typeface="Times" charset="0"/>
              </a:rPr>
              <a:t>PAHO/WHO supports the </a:t>
            </a:r>
            <a:r>
              <a:rPr lang="en-GB" sz="1200" b="1" dirty="0" smtClean="0">
                <a:solidFill>
                  <a:srgbClr val="626262"/>
                </a:solidFill>
                <a:latin typeface="Times" charset="0"/>
              </a:rPr>
              <a:t>Climate Clean Air Coalition</a:t>
            </a:r>
            <a:r>
              <a:rPr lang="en-GB" sz="1200" dirty="0" smtClean="0">
                <a:solidFill>
                  <a:srgbClr val="626262"/>
                </a:solidFill>
                <a:latin typeface="Times" charset="0"/>
              </a:rPr>
              <a:t>, and is working with UNEP to produce a Regional assessment of </a:t>
            </a:r>
            <a:r>
              <a:rPr lang="en-GB" sz="1200" b="1" dirty="0" smtClean="0">
                <a:solidFill>
                  <a:srgbClr val="FF0000"/>
                </a:solidFill>
                <a:latin typeface="Times" charset="0"/>
              </a:rPr>
              <a:t>Short-Lived Climate Pollutants</a:t>
            </a:r>
            <a:r>
              <a:rPr lang="en-GB" sz="1200" dirty="0" smtClean="0">
                <a:solidFill>
                  <a:srgbClr val="FF0000"/>
                </a:solidFill>
                <a:latin typeface="Times" charset="0"/>
              </a:rPr>
              <a:t> (SLCP)</a:t>
            </a:r>
            <a:r>
              <a:rPr lang="en-GB" sz="1200" dirty="0" smtClean="0">
                <a:solidFill>
                  <a:srgbClr val="626262"/>
                </a:solidFill>
                <a:latin typeface="Times" charset="0"/>
              </a:rPr>
              <a:t>, with focus on their health effects, and on health inequities</a:t>
            </a:r>
            <a:r>
              <a:rPr lang="en-GB" sz="1200" dirty="0" smtClean="0">
                <a:latin typeface="Times" charset="0"/>
              </a:rPr>
              <a:t>. </a:t>
            </a:r>
          </a:p>
          <a:p>
            <a:endParaRPr lang="en-US" dirty="0"/>
          </a:p>
        </p:txBody>
      </p:sp>
      <p:sp>
        <p:nvSpPr>
          <p:cNvPr id="4" name="Slide Number Placeholder 3"/>
          <p:cNvSpPr>
            <a:spLocks noGrp="1"/>
          </p:cNvSpPr>
          <p:nvPr>
            <p:ph type="sldNum" sz="quarter" idx="10"/>
          </p:nvPr>
        </p:nvSpPr>
        <p:spPr/>
        <p:txBody>
          <a:bodyPr/>
          <a:lstStyle/>
          <a:p>
            <a:fld id="{512B3EA2-B186-4FE4-8D00-258498A8F2A7}" type="slidenum">
              <a:rPr lang="en-US" smtClean="0"/>
              <a:t>24</a:t>
            </a:fld>
            <a:endParaRPr lang="en-US"/>
          </a:p>
        </p:txBody>
      </p:sp>
    </p:spTree>
    <p:extLst>
      <p:ext uri="{BB962C8B-B14F-4D97-AF65-F5344CB8AC3E}">
        <p14:creationId xmlns:p14="http://schemas.microsoft.com/office/powerpoint/2010/main" val="38355656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12B3EA2-B186-4FE4-8D00-258498A8F2A7}" type="slidenum">
              <a:rPr lang="en-US" smtClean="0"/>
              <a:t>26</a:t>
            </a:fld>
            <a:endParaRPr lang="en-US"/>
          </a:p>
        </p:txBody>
      </p:sp>
    </p:spTree>
    <p:extLst>
      <p:ext uri="{BB962C8B-B14F-4D97-AF65-F5344CB8AC3E}">
        <p14:creationId xmlns:p14="http://schemas.microsoft.com/office/powerpoint/2010/main" val="12822524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emf"/></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emf"/></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emf"/></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emf"/></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emf"/></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emf"/></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emf"/></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emf"/></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emf"/></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emf"/></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09601"/>
            <a:ext cx="7772400" cy="4267200"/>
          </a:xfrm>
        </p:spPr>
        <p:txBody>
          <a:bodyPr/>
          <a:lstStyle>
            <a:lvl1pPr>
              <a:lnSpc>
                <a:spcPct val="100000"/>
              </a:lnSpc>
              <a:defRPr sz="8000"/>
            </a:lvl1pPr>
          </a:lstStyle>
          <a:p>
            <a:r>
              <a:rPr lang="en-US" smtClean="0"/>
              <a:t>Click to edit Master title style</a:t>
            </a:r>
            <a:endParaRPr lang="en-US" dirty="0"/>
          </a:p>
        </p:txBody>
      </p:sp>
      <p:sp>
        <p:nvSpPr>
          <p:cNvPr id="3" name="Subtitle 2"/>
          <p:cNvSpPr>
            <a:spLocks noGrp="1"/>
          </p:cNvSpPr>
          <p:nvPr>
            <p:ph type="subTitle" idx="1"/>
          </p:nvPr>
        </p:nvSpPr>
        <p:spPr>
          <a:xfrm>
            <a:off x="1371600" y="4953000"/>
            <a:ext cx="6400800" cy="825308"/>
          </a:xfrm>
        </p:spPr>
        <p:txBody>
          <a:bodyPr>
            <a:normAutofit/>
          </a:bodyPr>
          <a:lstStyle>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pic>
        <p:nvPicPr>
          <p:cNvPr id="6" name="Picture 5" descr="horizontal WHO .pdf"/>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5027856" y="5715000"/>
            <a:ext cx="3886200" cy="1143000"/>
          </a:xfrm>
          <a:prstGeom prst="rect">
            <a:avLst/>
          </a:prstGeom>
        </p:spPr>
      </p:pic>
      <p:sp>
        <p:nvSpPr>
          <p:cNvPr id="5" name="Footer Placeholder 2"/>
          <p:cNvSpPr>
            <a:spLocks noGrp="1"/>
          </p:cNvSpPr>
          <p:nvPr>
            <p:ph type="ftr" sz="quarter" idx="3"/>
          </p:nvPr>
        </p:nvSpPr>
        <p:spPr>
          <a:xfrm>
            <a:off x="983902" y="6155388"/>
            <a:ext cx="2895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dirty="0" smtClean="0"/>
              <a:t>Title of the Presentation</a:t>
            </a:r>
            <a:endParaRPr lang="en-US" dirty="0"/>
          </a:p>
        </p:txBody>
      </p:sp>
      <p:sp>
        <p:nvSpPr>
          <p:cNvPr id="7" name="Slide Number Placeholder 3"/>
          <p:cNvSpPr>
            <a:spLocks noGrp="1"/>
          </p:cNvSpPr>
          <p:nvPr>
            <p:ph type="sldNum" sz="quarter" idx="4"/>
          </p:nvPr>
        </p:nvSpPr>
        <p:spPr>
          <a:xfrm>
            <a:off x="457200" y="6155388"/>
            <a:ext cx="410308"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698B45C-09C7-497B-9261-07F290CB2D4C}" type="slidenum">
              <a:rPr lang="en-US" smtClean="0"/>
              <a:t>‹#›</a:t>
            </a:fld>
            <a:endParaRPr lang="en-US"/>
          </a:p>
        </p:txBody>
      </p:sp>
    </p:spTree>
    <p:extLst>
      <p:ext uri="{BB962C8B-B14F-4D97-AF65-F5344CB8AC3E}">
        <p14:creationId xmlns:p14="http://schemas.microsoft.com/office/powerpoint/2010/main" val="11017056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descr="horizontal WHO .pdf"/>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5027856" y="5715000"/>
            <a:ext cx="3886200" cy="1143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lvl5pPr>
              <a:defRPr/>
            </a:lvl5pPr>
            <a:lvl6pPr>
              <a:defRPr/>
            </a:lvl6pPr>
            <a:lvl7pPr>
              <a:defRPr/>
            </a:lvl7pPr>
            <a:lvl8pPr>
              <a:defRPr/>
            </a:lvl8pPr>
            <a:lvl9pPr>
              <a:buFont typeface="Arial" pitchFamily="34" charset="0"/>
              <a:buChar cha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8" name="Footer Placeholder 2"/>
          <p:cNvSpPr>
            <a:spLocks noGrp="1"/>
          </p:cNvSpPr>
          <p:nvPr>
            <p:ph type="ftr" sz="quarter" idx="3"/>
          </p:nvPr>
        </p:nvSpPr>
        <p:spPr>
          <a:xfrm>
            <a:off x="983902" y="6155388"/>
            <a:ext cx="2895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dirty="0" smtClean="0"/>
              <a:t>Title of the Presentation</a:t>
            </a:r>
            <a:endParaRPr lang="en-US" dirty="0"/>
          </a:p>
        </p:txBody>
      </p:sp>
      <p:sp>
        <p:nvSpPr>
          <p:cNvPr id="9" name="Slide Number Placeholder 3"/>
          <p:cNvSpPr>
            <a:spLocks noGrp="1"/>
          </p:cNvSpPr>
          <p:nvPr>
            <p:ph type="sldNum" sz="quarter" idx="4"/>
          </p:nvPr>
        </p:nvSpPr>
        <p:spPr>
          <a:xfrm>
            <a:off x="457200" y="6155388"/>
            <a:ext cx="410308"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698B45C-09C7-497B-9261-07F290CB2D4C}" type="slidenum">
              <a:rPr lang="en-US" smtClean="0"/>
              <a:t>‹#›</a:t>
            </a:fld>
            <a:endParaRPr lang="en-US"/>
          </a:p>
        </p:txBody>
      </p:sp>
    </p:spTree>
    <p:extLst>
      <p:ext uri="{BB962C8B-B14F-4D97-AF65-F5344CB8AC3E}">
        <p14:creationId xmlns:p14="http://schemas.microsoft.com/office/powerpoint/2010/main" val="35162000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Oval 3"/>
          <p:cNvSpPr/>
          <p:nvPr/>
        </p:nvSpPr>
        <p:spPr>
          <a:xfrm>
            <a:off x="4495800" y="3924300"/>
            <a:ext cx="84138" cy="84138"/>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Oval 4"/>
          <p:cNvSpPr/>
          <p:nvPr/>
        </p:nvSpPr>
        <p:spPr>
          <a:xfrm>
            <a:off x="4695825" y="3924300"/>
            <a:ext cx="84138" cy="84138"/>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Oval 5"/>
          <p:cNvSpPr/>
          <p:nvPr/>
        </p:nvSpPr>
        <p:spPr>
          <a:xfrm>
            <a:off x="4297363" y="3924300"/>
            <a:ext cx="84137" cy="84138"/>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a:xfrm>
            <a:off x="722313" y="1371600"/>
            <a:ext cx="7772400" cy="2505075"/>
          </a:xfrm>
        </p:spPr>
        <p:txBody>
          <a:bodyPr/>
          <a:lstStyle>
            <a:lvl1pPr algn="ctr" defTabSz="914400" rtl="0" eaLnBrk="1" latinLnBrk="0" hangingPunct="1">
              <a:lnSpc>
                <a:spcPct val="100000"/>
              </a:lnSpc>
              <a:spcBef>
                <a:spcPct val="0"/>
              </a:spcBef>
              <a:buNone/>
              <a:defRPr lang="en-US" sz="4800" kern="1200" dirty="0" smtClean="0">
                <a:solidFill>
                  <a:schemeClr val="tx2"/>
                </a:solidFill>
                <a:effectLst>
                  <a:outerShdw blurRad="63500" dist="38100" dir="5400000" algn="t" rotWithShape="0">
                    <a:prstClr val="black">
                      <a:alpha val="25000"/>
                    </a:prstClr>
                  </a:outerShdw>
                </a:effectLst>
                <a:latin typeface="+mn-lt"/>
                <a:ea typeface="+mj-ea"/>
                <a:cs typeface="+mj-cs"/>
              </a:defRPr>
            </a:lvl1pPr>
          </a:lstStyle>
          <a:p>
            <a:r>
              <a:rPr lang="en-US" smtClean="0"/>
              <a:t>Click to edit Master title style</a:t>
            </a:r>
            <a:endParaRPr lang="en-US" dirty="0"/>
          </a:p>
        </p:txBody>
      </p:sp>
      <p:sp>
        <p:nvSpPr>
          <p:cNvPr id="3" name="Text Placeholder 2"/>
          <p:cNvSpPr>
            <a:spLocks noGrp="1"/>
          </p:cNvSpPr>
          <p:nvPr>
            <p:ph type="body" idx="1"/>
          </p:nvPr>
        </p:nvSpPr>
        <p:spPr>
          <a:xfrm>
            <a:off x="722313" y="4068763"/>
            <a:ext cx="7772400" cy="1131887"/>
          </a:xfrm>
        </p:spPr>
        <p:txBody>
          <a:bodyPr/>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pic>
        <p:nvPicPr>
          <p:cNvPr id="8" name="Picture 7" descr="horizontal WHO .pdf"/>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5027856" y="5715000"/>
            <a:ext cx="3886200" cy="1143000"/>
          </a:xfrm>
          <a:prstGeom prst="rect">
            <a:avLst/>
          </a:prstGeom>
        </p:spPr>
      </p:pic>
      <p:sp>
        <p:nvSpPr>
          <p:cNvPr id="9" name="Footer Placeholder 2"/>
          <p:cNvSpPr>
            <a:spLocks noGrp="1"/>
          </p:cNvSpPr>
          <p:nvPr>
            <p:ph type="ftr" sz="quarter" idx="3"/>
          </p:nvPr>
        </p:nvSpPr>
        <p:spPr>
          <a:xfrm>
            <a:off x="983902" y="6155388"/>
            <a:ext cx="2895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dirty="0" smtClean="0"/>
              <a:t>Title of the Presentation</a:t>
            </a:r>
            <a:endParaRPr lang="en-US" dirty="0"/>
          </a:p>
        </p:txBody>
      </p:sp>
      <p:sp>
        <p:nvSpPr>
          <p:cNvPr id="10" name="Slide Number Placeholder 3"/>
          <p:cNvSpPr>
            <a:spLocks noGrp="1"/>
          </p:cNvSpPr>
          <p:nvPr>
            <p:ph type="sldNum" sz="quarter" idx="4"/>
          </p:nvPr>
        </p:nvSpPr>
        <p:spPr>
          <a:xfrm>
            <a:off x="457200" y="6155388"/>
            <a:ext cx="410308"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698B45C-09C7-497B-9261-07F290CB2D4C}" type="slidenum">
              <a:rPr lang="en-US" smtClean="0"/>
              <a:t>‹#›</a:t>
            </a:fld>
            <a:endParaRPr lang="en-US"/>
          </a:p>
        </p:txBody>
      </p:sp>
    </p:spTree>
    <p:extLst>
      <p:ext uri="{BB962C8B-B14F-4D97-AF65-F5344CB8AC3E}">
        <p14:creationId xmlns:p14="http://schemas.microsoft.com/office/powerpoint/2010/main" val="13096231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Content Placeholder 3"/>
          <p:cNvSpPr>
            <a:spLocks noGrp="1"/>
          </p:cNvSpPr>
          <p:nvPr>
            <p:ph sz="half" idx="2"/>
          </p:nvPr>
        </p:nvSpPr>
        <p:spPr>
          <a:xfrm>
            <a:off x="4648200" y="1600200"/>
            <a:ext cx="4038600" cy="4525963"/>
          </a:xfrm>
        </p:spPr>
        <p:txBody>
          <a:bodyPr/>
          <a:lstStyle>
            <a:lvl1pPr>
              <a:defRPr sz="24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9" name="Content Placeholder 8"/>
          <p:cNvSpPr>
            <a:spLocks noGrp="1"/>
          </p:cNvSpPr>
          <p:nvPr>
            <p:ph sz="quarter" idx="13"/>
          </p:nvPr>
        </p:nvSpPr>
        <p:spPr>
          <a:xfrm>
            <a:off x="365760" y="1600200"/>
            <a:ext cx="4041648" cy="452628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pic>
        <p:nvPicPr>
          <p:cNvPr id="6" name="Picture 5" descr="horizontal WHO .pdf"/>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5027856" y="5715000"/>
            <a:ext cx="3886200" cy="1143000"/>
          </a:xfrm>
          <a:prstGeom prst="rect">
            <a:avLst/>
          </a:prstGeom>
        </p:spPr>
      </p:pic>
      <p:sp>
        <p:nvSpPr>
          <p:cNvPr id="7" name="Footer Placeholder 2"/>
          <p:cNvSpPr>
            <a:spLocks noGrp="1"/>
          </p:cNvSpPr>
          <p:nvPr>
            <p:ph type="ftr" sz="quarter" idx="3"/>
          </p:nvPr>
        </p:nvSpPr>
        <p:spPr>
          <a:xfrm>
            <a:off x="983902" y="6155388"/>
            <a:ext cx="2895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dirty="0" smtClean="0"/>
              <a:t>Title of the Presentation</a:t>
            </a:r>
            <a:endParaRPr lang="en-US" dirty="0"/>
          </a:p>
        </p:txBody>
      </p:sp>
      <p:sp>
        <p:nvSpPr>
          <p:cNvPr id="8" name="Slide Number Placeholder 3"/>
          <p:cNvSpPr>
            <a:spLocks noGrp="1"/>
          </p:cNvSpPr>
          <p:nvPr>
            <p:ph type="sldNum" sz="quarter" idx="4"/>
          </p:nvPr>
        </p:nvSpPr>
        <p:spPr>
          <a:xfrm>
            <a:off x="457200" y="6155388"/>
            <a:ext cx="410308"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698B45C-09C7-497B-9261-07F290CB2D4C}" type="slidenum">
              <a:rPr lang="en-US" smtClean="0"/>
              <a:t>‹#›</a:t>
            </a:fld>
            <a:endParaRPr lang="en-US"/>
          </a:p>
        </p:txBody>
      </p:sp>
    </p:spTree>
    <p:extLst>
      <p:ext uri="{BB962C8B-B14F-4D97-AF65-F5344CB8AC3E}">
        <p14:creationId xmlns:p14="http://schemas.microsoft.com/office/powerpoint/2010/main" val="41700810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2" name="Picture 11" descr="horizontal WHO .pdf"/>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5027856" y="5715000"/>
            <a:ext cx="3886200" cy="1143000"/>
          </a:xfrm>
          <a:prstGeom prst="rect">
            <a:avLst/>
          </a:prstGeom>
        </p:spPr>
      </p:pic>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600200"/>
            <a:ext cx="4040188"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648200" y="1600200"/>
            <a:ext cx="4041775"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1" name="Content Placeholder 10"/>
          <p:cNvSpPr>
            <a:spLocks noGrp="1"/>
          </p:cNvSpPr>
          <p:nvPr>
            <p:ph sz="quarter" idx="13"/>
          </p:nvPr>
        </p:nvSpPr>
        <p:spPr>
          <a:xfrm>
            <a:off x="457200" y="2212848"/>
            <a:ext cx="4041648" cy="391363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14"/>
          </p:nvPr>
        </p:nvSpPr>
        <p:spPr>
          <a:xfrm>
            <a:off x="4672584" y="2212848"/>
            <a:ext cx="4041648" cy="39131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Footer Placeholder 2"/>
          <p:cNvSpPr>
            <a:spLocks noGrp="1"/>
          </p:cNvSpPr>
          <p:nvPr>
            <p:ph type="ftr" sz="quarter" idx="15"/>
          </p:nvPr>
        </p:nvSpPr>
        <p:spPr>
          <a:xfrm>
            <a:off x="983902" y="6155388"/>
            <a:ext cx="2895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dirty="0" smtClean="0"/>
              <a:t>Title of the Presentation</a:t>
            </a:r>
            <a:endParaRPr lang="en-US" dirty="0"/>
          </a:p>
        </p:txBody>
      </p:sp>
      <p:sp>
        <p:nvSpPr>
          <p:cNvPr id="15" name="Slide Number Placeholder 3"/>
          <p:cNvSpPr>
            <a:spLocks noGrp="1"/>
          </p:cNvSpPr>
          <p:nvPr>
            <p:ph type="sldNum" sz="quarter" idx="4"/>
          </p:nvPr>
        </p:nvSpPr>
        <p:spPr>
          <a:xfrm>
            <a:off x="457200" y="6155388"/>
            <a:ext cx="410308"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698B45C-09C7-497B-9261-07F290CB2D4C}" type="slidenum">
              <a:rPr lang="en-US" smtClean="0"/>
              <a:t>‹#›</a:t>
            </a:fld>
            <a:endParaRPr lang="en-US"/>
          </a:p>
        </p:txBody>
      </p:sp>
    </p:spTree>
    <p:extLst>
      <p:ext uri="{BB962C8B-B14F-4D97-AF65-F5344CB8AC3E}">
        <p14:creationId xmlns:p14="http://schemas.microsoft.com/office/powerpoint/2010/main" val="40782361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horizontal WHO .pdf"/>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5027856" y="5715000"/>
            <a:ext cx="3886200" cy="1143000"/>
          </a:xfrm>
          <a:prstGeom prst="rect">
            <a:avLst/>
          </a:prstGeom>
        </p:spPr>
      </p:pic>
      <p:sp>
        <p:nvSpPr>
          <p:cNvPr id="6" name="Footer Placeholder 2"/>
          <p:cNvSpPr>
            <a:spLocks noGrp="1"/>
          </p:cNvSpPr>
          <p:nvPr>
            <p:ph type="ftr" sz="quarter" idx="3"/>
          </p:nvPr>
        </p:nvSpPr>
        <p:spPr>
          <a:xfrm>
            <a:off x="983902" y="6155388"/>
            <a:ext cx="2895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dirty="0" smtClean="0"/>
              <a:t>Title of the Presentation</a:t>
            </a:r>
            <a:endParaRPr lang="en-US" dirty="0"/>
          </a:p>
        </p:txBody>
      </p:sp>
      <p:sp>
        <p:nvSpPr>
          <p:cNvPr id="7" name="Slide Number Placeholder 3"/>
          <p:cNvSpPr>
            <a:spLocks noGrp="1"/>
          </p:cNvSpPr>
          <p:nvPr>
            <p:ph type="sldNum" sz="quarter" idx="4"/>
          </p:nvPr>
        </p:nvSpPr>
        <p:spPr>
          <a:xfrm>
            <a:off x="457200" y="6155388"/>
            <a:ext cx="410308"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698B45C-09C7-497B-9261-07F290CB2D4C}" type="slidenum">
              <a:rPr lang="en-US" smtClean="0"/>
              <a:t>‹#›</a:t>
            </a:fld>
            <a:endParaRPr lang="en-US"/>
          </a:p>
        </p:txBody>
      </p:sp>
    </p:spTree>
    <p:extLst>
      <p:ext uri="{BB962C8B-B14F-4D97-AF65-F5344CB8AC3E}">
        <p14:creationId xmlns:p14="http://schemas.microsoft.com/office/powerpoint/2010/main" val="42247105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horizontal WHO .pdf"/>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5027856" y="5715000"/>
            <a:ext cx="3886200" cy="1143000"/>
          </a:xfrm>
          <a:prstGeom prst="rect">
            <a:avLst/>
          </a:prstGeom>
        </p:spPr>
      </p:pic>
      <p:sp>
        <p:nvSpPr>
          <p:cNvPr id="2" name="Title 1"/>
          <p:cNvSpPr>
            <a:spLocks noGrp="1"/>
          </p:cNvSpPr>
          <p:nvPr>
            <p:ph type="title"/>
          </p:nvPr>
        </p:nvSpPr>
        <p:spPr>
          <a:xfrm>
            <a:off x="5907087" y="266700"/>
            <a:ext cx="3008313" cy="2095500"/>
          </a:xfrm>
        </p:spPr>
        <p:txBody>
          <a:bodyPr/>
          <a:lstStyle>
            <a:lvl1pPr algn="ctr">
              <a:lnSpc>
                <a:spcPct val="100000"/>
              </a:lnSpc>
              <a:defRPr sz="2800" b="0">
                <a:effectLst>
                  <a:outerShdw blurRad="50800" dist="25400" dir="5400000" algn="t" rotWithShape="0">
                    <a:prstClr val="black">
                      <a:alpha val="25000"/>
                    </a:prstClr>
                  </a:outerShdw>
                </a:effectLst>
              </a:defRPr>
            </a:lvl1pPr>
          </a:lstStyle>
          <a:p>
            <a:r>
              <a:rPr lang="en-US" smtClean="0"/>
              <a:t>Click to edit Master title style</a:t>
            </a:r>
            <a:endParaRPr lang="en-US" dirty="0"/>
          </a:p>
        </p:txBody>
      </p:sp>
      <p:sp>
        <p:nvSpPr>
          <p:cNvPr id="3" name="Content Placeholder 2"/>
          <p:cNvSpPr>
            <a:spLocks noGrp="1"/>
          </p:cNvSpPr>
          <p:nvPr>
            <p:ph idx="1"/>
          </p:nvPr>
        </p:nvSpPr>
        <p:spPr>
          <a:xfrm>
            <a:off x="719137" y="273050"/>
            <a:ext cx="499586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907087" y="2438400"/>
            <a:ext cx="3008313" cy="3687763"/>
          </a:xfrm>
        </p:spPr>
        <p:txBody>
          <a:bodyPr>
            <a:normAutofit/>
          </a:bodyPr>
          <a:lstStyle>
            <a:lvl1pPr marL="0" indent="0" algn="ctr">
              <a:lnSpc>
                <a:spcPct val="125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Footer Placeholder 2"/>
          <p:cNvSpPr>
            <a:spLocks noGrp="1"/>
          </p:cNvSpPr>
          <p:nvPr>
            <p:ph type="ftr" sz="quarter" idx="3"/>
          </p:nvPr>
        </p:nvSpPr>
        <p:spPr>
          <a:xfrm>
            <a:off x="983902" y="6155388"/>
            <a:ext cx="2895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dirty="0" smtClean="0"/>
              <a:t>Title of the Presentation</a:t>
            </a:r>
            <a:endParaRPr lang="en-US" dirty="0"/>
          </a:p>
        </p:txBody>
      </p:sp>
      <p:sp>
        <p:nvSpPr>
          <p:cNvPr id="10" name="Slide Number Placeholder 3"/>
          <p:cNvSpPr>
            <a:spLocks noGrp="1"/>
          </p:cNvSpPr>
          <p:nvPr>
            <p:ph type="sldNum" sz="quarter" idx="4"/>
          </p:nvPr>
        </p:nvSpPr>
        <p:spPr>
          <a:xfrm>
            <a:off x="457200" y="6155388"/>
            <a:ext cx="410308"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698B45C-09C7-497B-9261-07F290CB2D4C}" type="slidenum">
              <a:rPr lang="en-US" smtClean="0"/>
              <a:t>‹#›</a:t>
            </a:fld>
            <a:endParaRPr lang="en-US"/>
          </a:p>
        </p:txBody>
      </p:sp>
    </p:spTree>
    <p:extLst>
      <p:ext uri="{BB962C8B-B14F-4D97-AF65-F5344CB8AC3E}">
        <p14:creationId xmlns:p14="http://schemas.microsoft.com/office/powerpoint/2010/main" val="37058241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horizontal WHO .pdf"/>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5027856" y="5715000"/>
            <a:ext cx="3886200" cy="1143000"/>
          </a:xfrm>
          <a:prstGeom prst="rect">
            <a:avLst/>
          </a:prstGeom>
        </p:spPr>
      </p:pic>
      <p:sp>
        <p:nvSpPr>
          <p:cNvPr id="2" name="Title 1"/>
          <p:cNvSpPr>
            <a:spLocks noGrp="1"/>
          </p:cNvSpPr>
          <p:nvPr>
            <p:ph type="title"/>
          </p:nvPr>
        </p:nvSpPr>
        <p:spPr>
          <a:xfrm>
            <a:off x="1679576" y="228600"/>
            <a:ext cx="5711824" cy="895350"/>
          </a:xfrm>
        </p:spPr>
        <p:txBody>
          <a:bodyPr/>
          <a:lstStyle>
            <a:lvl1pPr algn="ctr">
              <a:lnSpc>
                <a:spcPct val="100000"/>
              </a:lnSpc>
              <a:defRPr sz="2800" b="0"/>
            </a:lvl1pPr>
          </a:lstStyle>
          <a:p>
            <a:r>
              <a:rPr lang="en-US" smtClean="0"/>
              <a:t>Click to edit Master title style</a:t>
            </a:r>
            <a:endParaRPr lang="en-US" dirty="0"/>
          </a:p>
        </p:txBody>
      </p:sp>
      <p:sp>
        <p:nvSpPr>
          <p:cNvPr id="3" name="Picture Placeholder 2"/>
          <p:cNvSpPr>
            <a:spLocks noGrp="1"/>
          </p:cNvSpPr>
          <p:nvPr>
            <p:ph type="pic" idx="1"/>
          </p:nvPr>
        </p:nvSpPr>
        <p:spPr>
          <a:xfrm>
            <a:off x="1508126" y="1143000"/>
            <a:ext cx="6054724" cy="4541044"/>
          </a:xfrm>
          <a:ln w="76200">
            <a:solidFill>
              <a:schemeClr val="bg1"/>
            </a:solidFill>
          </a:ln>
          <a:effectLst>
            <a:outerShdw blurRad="88900" dist="50800" dir="5400000" algn="ctr" rotWithShape="0">
              <a:srgbClr val="000000">
                <a:alpha val="25000"/>
              </a:srgbClr>
            </a:outerShdw>
          </a:effectLst>
        </p:spPr>
        <p:txBody>
          <a:bodyPr rtlCol="0">
            <a:normAutofit/>
          </a:bodyP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Drag picture to placeholder or click icon to add</a:t>
            </a:r>
            <a:endParaRPr lang="en-US" noProof="0" dirty="0"/>
          </a:p>
        </p:txBody>
      </p:sp>
      <p:sp>
        <p:nvSpPr>
          <p:cNvPr id="4" name="Text Placeholder 3"/>
          <p:cNvSpPr>
            <a:spLocks noGrp="1"/>
          </p:cNvSpPr>
          <p:nvPr>
            <p:ph type="body" sz="half" idx="2"/>
          </p:nvPr>
        </p:nvSpPr>
        <p:spPr>
          <a:xfrm>
            <a:off x="1679576" y="5810250"/>
            <a:ext cx="5711824" cy="34513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Footer Placeholder 2"/>
          <p:cNvSpPr>
            <a:spLocks noGrp="1"/>
          </p:cNvSpPr>
          <p:nvPr>
            <p:ph type="ftr" sz="quarter" idx="3"/>
          </p:nvPr>
        </p:nvSpPr>
        <p:spPr>
          <a:xfrm>
            <a:off x="983902" y="6155388"/>
            <a:ext cx="2895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dirty="0" smtClean="0"/>
              <a:t>Title of the Presentation</a:t>
            </a:r>
            <a:endParaRPr lang="en-US" dirty="0"/>
          </a:p>
        </p:txBody>
      </p:sp>
      <p:sp>
        <p:nvSpPr>
          <p:cNvPr id="10" name="Slide Number Placeholder 3"/>
          <p:cNvSpPr>
            <a:spLocks noGrp="1"/>
          </p:cNvSpPr>
          <p:nvPr>
            <p:ph type="sldNum" sz="quarter" idx="4"/>
          </p:nvPr>
        </p:nvSpPr>
        <p:spPr>
          <a:xfrm>
            <a:off x="457200" y="6155388"/>
            <a:ext cx="410308"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698B45C-09C7-497B-9261-07F290CB2D4C}" type="slidenum">
              <a:rPr lang="en-US" smtClean="0"/>
              <a:t>‹#›</a:t>
            </a:fld>
            <a:endParaRPr lang="en-US"/>
          </a:p>
        </p:txBody>
      </p:sp>
    </p:spTree>
    <p:extLst>
      <p:ext uri="{BB962C8B-B14F-4D97-AF65-F5344CB8AC3E}">
        <p14:creationId xmlns:p14="http://schemas.microsoft.com/office/powerpoint/2010/main" val="5053029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horizontal WHO .pdf"/>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5027856" y="5715000"/>
            <a:ext cx="3886200" cy="1143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Footer Placeholder 2"/>
          <p:cNvSpPr>
            <a:spLocks noGrp="1"/>
          </p:cNvSpPr>
          <p:nvPr>
            <p:ph type="ftr" sz="quarter" idx="3"/>
          </p:nvPr>
        </p:nvSpPr>
        <p:spPr>
          <a:xfrm>
            <a:off x="983902" y="6155388"/>
            <a:ext cx="2895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dirty="0" smtClean="0"/>
              <a:t>Title of the Presentation</a:t>
            </a:r>
            <a:endParaRPr lang="en-US" dirty="0"/>
          </a:p>
        </p:txBody>
      </p:sp>
      <p:sp>
        <p:nvSpPr>
          <p:cNvPr id="9" name="Slide Number Placeholder 3"/>
          <p:cNvSpPr>
            <a:spLocks noGrp="1"/>
          </p:cNvSpPr>
          <p:nvPr>
            <p:ph type="sldNum" sz="quarter" idx="4"/>
          </p:nvPr>
        </p:nvSpPr>
        <p:spPr>
          <a:xfrm>
            <a:off x="457200" y="6155388"/>
            <a:ext cx="410308"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698B45C-09C7-497B-9261-07F290CB2D4C}" type="slidenum">
              <a:rPr lang="en-US" smtClean="0"/>
              <a:t>‹#›</a:t>
            </a:fld>
            <a:endParaRPr lang="en-US"/>
          </a:p>
        </p:txBody>
      </p:sp>
    </p:spTree>
    <p:extLst>
      <p:ext uri="{BB962C8B-B14F-4D97-AF65-F5344CB8AC3E}">
        <p14:creationId xmlns:p14="http://schemas.microsoft.com/office/powerpoint/2010/main" val="26012434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7" name="Picture 6" descr="horizontal WHO .pdf"/>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5027856" y="5715000"/>
            <a:ext cx="3886200" cy="1143000"/>
          </a:xfrm>
          <a:prstGeom prst="rect">
            <a:avLst/>
          </a:prstGeom>
        </p:spPr>
      </p:pic>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Footer Placeholder 2"/>
          <p:cNvSpPr>
            <a:spLocks noGrp="1"/>
          </p:cNvSpPr>
          <p:nvPr>
            <p:ph type="ftr" sz="quarter" idx="3"/>
          </p:nvPr>
        </p:nvSpPr>
        <p:spPr>
          <a:xfrm>
            <a:off x="983902" y="6155388"/>
            <a:ext cx="2895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dirty="0" smtClean="0"/>
              <a:t>Title of the Presentation</a:t>
            </a:r>
            <a:endParaRPr lang="en-US" dirty="0"/>
          </a:p>
        </p:txBody>
      </p:sp>
      <p:sp>
        <p:nvSpPr>
          <p:cNvPr id="9" name="Slide Number Placeholder 3"/>
          <p:cNvSpPr>
            <a:spLocks noGrp="1"/>
          </p:cNvSpPr>
          <p:nvPr>
            <p:ph type="sldNum" sz="quarter" idx="4"/>
          </p:nvPr>
        </p:nvSpPr>
        <p:spPr>
          <a:xfrm>
            <a:off x="457200" y="6155388"/>
            <a:ext cx="410308"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698B45C-09C7-497B-9261-07F290CB2D4C}" type="slidenum">
              <a:rPr lang="en-US" smtClean="0"/>
              <a:t>‹#›</a:t>
            </a:fld>
            <a:endParaRPr lang="en-US"/>
          </a:p>
        </p:txBody>
      </p:sp>
    </p:spTree>
    <p:extLst>
      <p:ext uri="{BB962C8B-B14F-4D97-AF65-F5344CB8AC3E}">
        <p14:creationId xmlns:p14="http://schemas.microsoft.com/office/powerpoint/2010/main" val="27476768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897260562"/>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2.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0"/>
            <a:ext cx="8229600" cy="1600200"/>
          </a:xfrm>
          <a:prstGeom prst="rect">
            <a:avLst/>
          </a:prstGeom>
        </p:spPr>
        <p:txBody>
          <a:bodyPr vert="horz" lIns="91440" tIns="45720" rIns="91440" bIns="45720" rtlCol="0" anchor="b">
            <a:noAutofit/>
          </a:bodyPr>
          <a:lstStyle/>
          <a:p>
            <a:r>
              <a:rPr lang="en-US" smtClean="0"/>
              <a:t>Click to edit Master title style</a:t>
            </a:r>
            <a:endParaRPr lang="en-US" dirty="0"/>
          </a:p>
        </p:txBody>
      </p:sp>
      <p:sp>
        <p:nvSpPr>
          <p:cNvPr id="1027" name="Text Placeholder 2"/>
          <p:cNvSpPr>
            <a:spLocks noGrp="1"/>
          </p:cNvSpPr>
          <p:nvPr>
            <p:ph type="body" idx="1"/>
          </p:nvPr>
        </p:nvSpPr>
        <p:spPr bwMode="auto">
          <a:xfrm>
            <a:off x="457200" y="1600200"/>
            <a:ext cx="8229600" cy="432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Footer Placeholder 2"/>
          <p:cNvSpPr>
            <a:spLocks noGrp="1"/>
          </p:cNvSpPr>
          <p:nvPr>
            <p:ph type="ftr" sz="quarter" idx="3"/>
          </p:nvPr>
        </p:nvSpPr>
        <p:spPr>
          <a:xfrm>
            <a:off x="983902" y="6155388"/>
            <a:ext cx="2895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dirty="0" smtClean="0"/>
              <a:t>Title of the Presentation</a:t>
            </a:r>
            <a:endParaRPr lang="en-US" dirty="0"/>
          </a:p>
        </p:txBody>
      </p:sp>
      <p:sp>
        <p:nvSpPr>
          <p:cNvPr id="4" name="Slide Number Placeholder 3"/>
          <p:cNvSpPr>
            <a:spLocks noGrp="1"/>
          </p:cNvSpPr>
          <p:nvPr>
            <p:ph type="sldNum" sz="quarter" idx="4"/>
          </p:nvPr>
        </p:nvSpPr>
        <p:spPr>
          <a:xfrm>
            <a:off x="457200" y="6155388"/>
            <a:ext cx="410308"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698B45C-09C7-497B-9261-07F290CB2D4C}"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769" r:id="rId1"/>
    <p:sldLayoutId id="2147483771" r:id="rId2"/>
    <p:sldLayoutId id="2147483772" r:id="rId3"/>
    <p:sldLayoutId id="2147483770" r:id="rId4"/>
    <p:sldLayoutId id="2147483773" r:id="rId5"/>
    <p:sldLayoutId id="2147483775" r:id="rId6"/>
    <p:sldLayoutId id="2147483776" r:id="rId7"/>
    <p:sldLayoutId id="2147483777" r:id="rId8"/>
    <p:sldLayoutId id="2147483778" r:id="rId9"/>
    <p:sldLayoutId id="2147483779" r:id="rId10"/>
    <p:sldLayoutId id="2147483774" r:id="rId11"/>
  </p:sldLayoutIdLst>
  <p:hf hdr="0" ftr="0" dt="0"/>
  <p:txStyles>
    <p:titleStyle>
      <a:lvl1pPr algn="ctr" rtl="0" eaLnBrk="1" fontAlgn="base" hangingPunct="1">
        <a:lnSpc>
          <a:spcPts val="5800"/>
        </a:lnSpc>
        <a:spcBef>
          <a:spcPct val="0"/>
        </a:spcBef>
        <a:spcAft>
          <a:spcPct val="0"/>
        </a:spcAft>
        <a:defRPr sz="5400" kern="1200">
          <a:solidFill>
            <a:schemeClr val="tx2"/>
          </a:solidFill>
          <a:effectLst>
            <a:outerShdw blurRad="63500" dist="38100" dir="5400000" algn="t" rotWithShape="0">
              <a:prstClr val="black">
                <a:alpha val="25000"/>
              </a:prstClr>
            </a:outerShdw>
          </a:effectLst>
          <a:latin typeface="+mn-lt"/>
          <a:ea typeface="ＭＳ Ｐゴシック" charset="0"/>
          <a:cs typeface="ＭＳ Ｐゴシック" charset="0"/>
        </a:defRPr>
      </a:lvl1pPr>
      <a:lvl2pPr algn="ctr" rtl="0" eaLnBrk="1" fontAlgn="base" hangingPunct="1">
        <a:lnSpc>
          <a:spcPts val="5800"/>
        </a:lnSpc>
        <a:spcBef>
          <a:spcPct val="0"/>
        </a:spcBef>
        <a:spcAft>
          <a:spcPct val="0"/>
        </a:spcAft>
        <a:defRPr sz="5400">
          <a:solidFill>
            <a:schemeClr val="tx2"/>
          </a:solidFill>
          <a:latin typeface="Palatino Linotype" charset="0"/>
          <a:ea typeface="ＭＳ Ｐゴシック" charset="0"/>
          <a:cs typeface="ＭＳ Ｐゴシック" charset="0"/>
        </a:defRPr>
      </a:lvl2pPr>
      <a:lvl3pPr algn="ctr" rtl="0" eaLnBrk="1" fontAlgn="base" hangingPunct="1">
        <a:lnSpc>
          <a:spcPts val="5800"/>
        </a:lnSpc>
        <a:spcBef>
          <a:spcPct val="0"/>
        </a:spcBef>
        <a:spcAft>
          <a:spcPct val="0"/>
        </a:spcAft>
        <a:defRPr sz="5400">
          <a:solidFill>
            <a:schemeClr val="tx2"/>
          </a:solidFill>
          <a:latin typeface="Palatino Linotype" charset="0"/>
          <a:ea typeface="ＭＳ Ｐゴシック" charset="0"/>
          <a:cs typeface="ＭＳ Ｐゴシック" charset="0"/>
        </a:defRPr>
      </a:lvl3pPr>
      <a:lvl4pPr algn="ctr" rtl="0" eaLnBrk="1" fontAlgn="base" hangingPunct="1">
        <a:lnSpc>
          <a:spcPts val="5800"/>
        </a:lnSpc>
        <a:spcBef>
          <a:spcPct val="0"/>
        </a:spcBef>
        <a:spcAft>
          <a:spcPct val="0"/>
        </a:spcAft>
        <a:defRPr sz="5400">
          <a:solidFill>
            <a:schemeClr val="tx2"/>
          </a:solidFill>
          <a:latin typeface="Palatino Linotype" charset="0"/>
          <a:ea typeface="ＭＳ Ｐゴシック" charset="0"/>
          <a:cs typeface="ＭＳ Ｐゴシック" charset="0"/>
        </a:defRPr>
      </a:lvl4pPr>
      <a:lvl5pPr algn="ctr" rtl="0" eaLnBrk="1" fontAlgn="base" hangingPunct="1">
        <a:lnSpc>
          <a:spcPts val="5800"/>
        </a:lnSpc>
        <a:spcBef>
          <a:spcPct val="0"/>
        </a:spcBef>
        <a:spcAft>
          <a:spcPct val="0"/>
        </a:spcAft>
        <a:defRPr sz="5400">
          <a:solidFill>
            <a:schemeClr val="tx2"/>
          </a:solidFill>
          <a:latin typeface="Palatino Linotype" charset="0"/>
          <a:ea typeface="ＭＳ Ｐゴシック" charset="0"/>
          <a:cs typeface="ＭＳ Ｐゴシック" charset="0"/>
        </a:defRPr>
      </a:lvl5pPr>
      <a:lvl6pPr marL="457200" algn="ctr" rtl="0" eaLnBrk="1" fontAlgn="base" hangingPunct="1">
        <a:lnSpc>
          <a:spcPts val="5800"/>
        </a:lnSpc>
        <a:spcBef>
          <a:spcPct val="0"/>
        </a:spcBef>
        <a:spcAft>
          <a:spcPct val="0"/>
        </a:spcAft>
        <a:defRPr sz="5400">
          <a:solidFill>
            <a:schemeClr val="tx2"/>
          </a:solidFill>
          <a:latin typeface="Palatino Linotype" charset="0"/>
          <a:ea typeface="ＭＳ Ｐゴシック" charset="0"/>
          <a:cs typeface="ＭＳ Ｐゴシック" charset="0"/>
        </a:defRPr>
      </a:lvl6pPr>
      <a:lvl7pPr marL="914400" algn="ctr" rtl="0" eaLnBrk="1" fontAlgn="base" hangingPunct="1">
        <a:lnSpc>
          <a:spcPts val="5800"/>
        </a:lnSpc>
        <a:spcBef>
          <a:spcPct val="0"/>
        </a:spcBef>
        <a:spcAft>
          <a:spcPct val="0"/>
        </a:spcAft>
        <a:defRPr sz="5400">
          <a:solidFill>
            <a:schemeClr val="tx2"/>
          </a:solidFill>
          <a:latin typeface="Palatino Linotype" charset="0"/>
          <a:ea typeface="ＭＳ Ｐゴシック" charset="0"/>
          <a:cs typeface="ＭＳ Ｐゴシック" charset="0"/>
        </a:defRPr>
      </a:lvl7pPr>
      <a:lvl8pPr marL="1371600" algn="ctr" rtl="0" eaLnBrk="1" fontAlgn="base" hangingPunct="1">
        <a:lnSpc>
          <a:spcPts val="5800"/>
        </a:lnSpc>
        <a:spcBef>
          <a:spcPct val="0"/>
        </a:spcBef>
        <a:spcAft>
          <a:spcPct val="0"/>
        </a:spcAft>
        <a:defRPr sz="5400">
          <a:solidFill>
            <a:schemeClr val="tx2"/>
          </a:solidFill>
          <a:latin typeface="Palatino Linotype" charset="0"/>
          <a:ea typeface="ＭＳ Ｐゴシック" charset="0"/>
          <a:cs typeface="ＭＳ Ｐゴシック" charset="0"/>
        </a:defRPr>
      </a:lvl8pPr>
      <a:lvl9pPr marL="1828800" algn="ctr" rtl="0" eaLnBrk="1" fontAlgn="base" hangingPunct="1">
        <a:lnSpc>
          <a:spcPts val="5800"/>
        </a:lnSpc>
        <a:spcBef>
          <a:spcPct val="0"/>
        </a:spcBef>
        <a:spcAft>
          <a:spcPct val="0"/>
        </a:spcAft>
        <a:defRPr sz="5400">
          <a:solidFill>
            <a:schemeClr val="tx2"/>
          </a:solidFill>
          <a:latin typeface="Palatino Linotype" charset="0"/>
          <a:ea typeface="ＭＳ Ｐゴシック" charset="0"/>
          <a:cs typeface="ＭＳ Ｐゴシック" charset="0"/>
        </a:defRPr>
      </a:lvl9pPr>
    </p:titleStyle>
    <p:bodyStyle>
      <a:lvl1pPr marL="342900" indent="-342900" algn="l" rtl="0" eaLnBrk="1" fontAlgn="base" hangingPunct="1">
        <a:spcBef>
          <a:spcPct val="20000"/>
        </a:spcBef>
        <a:spcAft>
          <a:spcPct val="0"/>
        </a:spcAft>
        <a:buFont typeface="Arial" charset="0"/>
        <a:buChar char="•"/>
        <a:defRPr sz="2400" kern="1200">
          <a:solidFill>
            <a:srgbClr val="7F7F7F"/>
          </a:solidFill>
          <a:latin typeface="+mj-lt"/>
          <a:ea typeface="ＭＳ Ｐゴシック" charset="0"/>
          <a:cs typeface="ＭＳ Ｐゴシック" charset="0"/>
        </a:defRPr>
      </a:lvl1pPr>
      <a:lvl2pPr marL="742950" indent="-285750" algn="l" rtl="0" eaLnBrk="1" fontAlgn="base" hangingPunct="1">
        <a:spcBef>
          <a:spcPct val="20000"/>
        </a:spcBef>
        <a:spcAft>
          <a:spcPct val="0"/>
        </a:spcAft>
        <a:buFont typeface="Courier New" charset="0"/>
        <a:buChar char="o"/>
        <a:defRPr sz="1600" kern="1200">
          <a:solidFill>
            <a:srgbClr val="7F7F7F"/>
          </a:solidFill>
          <a:latin typeface="+mj-lt"/>
          <a:ea typeface="ＭＳ Ｐゴシック" charset="0"/>
          <a:cs typeface="+mn-cs"/>
        </a:defRPr>
      </a:lvl2pPr>
      <a:lvl3pPr marL="1143000" indent="-228600" algn="l" rtl="0" eaLnBrk="1" fontAlgn="base" hangingPunct="1">
        <a:spcBef>
          <a:spcPct val="20000"/>
        </a:spcBef>
        <a:spcAft>
          <a:spcPct val="0"/>
        </a:spcAft>
        <a:buFont typeface="Arial" charset="0"/>
        <a:buChar char="•"/>
        <a:defRPr sz="1600" kern="1200">
          <a:solidFill>
            <a:srgbClr val="7F7F7F"/>
          </a:solidFill>
          <a:latin typeface="+mj-lt"/>
          <a:ea typeface="ＭＳ Ｐゴシック" charset="0"/>
          <a:cs typeface="+mn-cs"/>
        </a:defRPr>
      </a:lvl3pPr>
      <a:lvl4pPr marL="1600200" indent="-228600" algn="l" rtl="0" eaLnBrk="1" fontAlgn="base" hangingPunct="1">
        <a:spcBef>
          <a:spcPct val="20000"/>
        </a:spcBef>
        <a:spcAft>
          <a:spcPct val="0"/>
        </a:spcAft>
        <a:buFont typeface="Courier New" charset="0"/>
        <a:buChar char="o"/>
        <a:defRPr sz="1600" kern="1200">
          <a:solidFill>
            <a:srgbClr val="7F7F7F"/>
          </a:solidFill>
          <a:latin typeface="+mj-lt"/>
          <a:ea typeface="ＭＳ Ｐゴシック" charset="0"/>
          <a:cs typeface="+mn-cs"/>
        </a:defRPr>
      </a:lvl4pPr>
      <a:lvl5pPr marL="2057400" indent="-228600" algn="l" rtl="0" eaLnBrk="1" fontAlgn="base" hangingPunct="1">
        <a:spcBef>
          <a:spcPct val="20000"/>
        </a:spcBef>
        <a:spcAft>
          <a:spcPct val="0"/>
        </a:spcAft>
        <a:buFont typeface="Arial" charset="0"/>
        <a:buChar char="•"/>
        <a:defRPr sz="1600" kern="1200">
          <a:solidFill>
            <a:srgbClr val="7F7F7F"/>
          </a:solidFill>
          <a:latin typeface="+mj-lt"/>
          <a:ea typeface="ＭＳ Ｐゴシック" charset="0"/>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4.em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5.jpeg"/></Relationships>
</file>

<file path=ppt/slides/_rels/slide3.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slideLayout" Target="../slideLayouts/slideLayout3.xml"/><Relationship Id="rId3"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 Id="rId3"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4" Type="http://schemas.openxmlformats.org/officeDocument/2006/relationships/image" Target="../media/image8.jpeg"/><Relationship Id="rId5" Type="http://schemas.openxmlformats.org/officeDocument/2006/relationships/image" Target="../media/image9.png"/><Relationship Id="rId6" Type="http://schemas.microsoft.com/office/2007/relationships/hdphoto" Target="../media/hdphoto1.wdp"/><Relationship Id="rId7" Type="http://schemas.openxmlformats.org/officeDocument/2006/relationships/image" Target="../media/image10.png"/><Relationship Id="rId8" Type="http://schemas.openxmlformats.org/officeDocument/2006/relationships/image" Target="../media/image11.png"/><Relationship Id="rId9" Type="http://schemas.openxmlformats.org/officeDocument/2006/relationships/image" Target="../media/image12.png"/><Relationship Id="rId1" Type="http://schemas.openxmlformats.org/officeDocument/2006/relationships/slideLayout" Target="../slideLayouts/slideLayout11.xml"/><Relationship Id="rId2" Type="http://schemas.openxmlformats.org/officeDocument/2006/relationships/notesSlide" Target="../notesSlides/notesSlide2.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4" Type="http://schemas.openxmlformats.org/officeDocument/2006/relationships/image" Target="../media/image15.png"/><Relationship Id="rId1" Type="http://schemas.openxmlformats.org/officeDocument/2006/relationships/slideLayout" Target="../slideLayouts/slideLayout11.xml"/><Relationship Id="rId2" Type="http://schemas.openxmlformats.org/officeDocument/2006/relationships/image" Target="../media/image1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hyperlink" Target="http://www.climasaludlac.org/" TargetMode="External"/><Relationship Id="rId3" Type="http://schemas.openxmlformats.org/officeDocument/2006/relationships/image" Target="../media/image1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7.jpeg"/><Relationship Id="rId4" Type="http://schemas.microsoft.com/office/2007/relationships/hdphoto" Target="../media/hdphoto2.wdp"/><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jpe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hyperlink" Target="http://www.who.int/indoorair/publications/household-fuel-combustion/en/" TargetMode="External"/><Relationship Id="rId5" Type="http://schemas.openxmlformats.org/officeDocument/2006/relationships/hyperlink" Target="http://www.who.int/phe/health_topics/outdoorair/outdoorair_aqg/en/" TargetMode="External"/><Relationship Id="rId1" Type="http://schemas.openxmlformats.org/officeDocument/2006/relationships/themeOverride" Target="../theme/themeOverride2.xml"/><Relationship Id="rId2"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4" Type="http://schemas.openxmlformats.org/officeDocument/2006/relationships/image" Target="../media/image20.png"/><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13.xml.rels><?xml version="1.0" encoding="UTF-8" standalone="yes"?>
<Relationships xmlns="http://schemas.openxmlformats.org/package/2006/relationships"><Relationship Id="rId3" Type="http://schemas.openxmlformats.org/officeDocument/2006/relationships/image" Target="../media/image21.jpeg"/><Relationship Id="rId4" Type="http://schemas.openxmlformats.org/officeDocument/2006/relationships/image" Target="../media/image22.jpeg"/><Relationship Id="rId5" Type="http://schemas.openxmlformats.org/officeDocument/2006/relationships/image" Target="../media/image23.png"/><Relationship Id="rId6" Type="http://schemas.openxmlformats.org/officeDocument/2006/relationships/image" Target="../media/image24.png"/><Relationship Id="rId7" Type="http://schemas.openxmlformats.org/officeDocument/2006/relationships/image" Target="../media/image25.png"/><Relationship Id="rId8" Type="http://schemas.openxmlformats.org/officeDocument/2006/relationships/image" Target="../media/image26.png"/><Relationship Id="rId9" Type="http://schemas.openxmlformats.org/officeDocument/2006/relationships/image" Target="../media/image27.png"/><Relationship Id="rId10" Type="http://schemas.openxmlformats.org/officeDocument/2006/relationships/image" Target="../media/image28.png"/><Relationship Id="rId11" Type="http://schemas.openxmlformats.org/officeDocument/2006/relationships/image" Target="../media/image29.jpeg"/><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30.png"/><Relationship Id="rId3" Type="http://schemas.openxmlformats.org/officeDocument/2006/relationships/image" Target="../media/image3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 Id="rId3" Type="http://schemas.openxmlformats.org/officeDocument/2006/relationships/image" Target="../media/image3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chart" Target="../charts/chart1.xml"/></Relationships>
</file>

<file path=ppt/slides/_rels/slide17.xml.rels><?xml version="1.0" encoding="UTF-8" standalone="yes"?>
<Relationships xmlns="http://schemas.openxmlformats.org/package/2006/relationships"><Relationship Id="rId3" Type="http://schemas.openxmlformats.org/officeDocument/2006/relationships/image" Target="../media/image33.png"/><Relationship Id="rId4" Type="http://schemas.openxmlformats.org/officeDocument/2006/relationships/chart" Target="../charts/chart2.xml"/><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18.xml.rels><?xml version="1.0" encoding="UTF-8" standalone="yes"?>
<Relationships xmlns="http://schemas.openxmlformats.org/package/2006/relationships"><Relationship Id="rId3" Type="http://schemas.openxmlformats.org/officeDocument/2006/relationships/image" Target="../media/image34.png"/><Relationship Id="rId4" Type="http://schemas.openxmlformats.org/officeDocument/2006/relationships/image" Target="../media/image35.png"/><Relationship Id="rId1" Type="http://schemas.openxmlformats.org/officeDocument/2006/relationships/slideLayout" Target="../slideLayouts/slideLayout11.xml"/><Relationship Id="rId2" Type="http://schemas.openxmlformats.org/officeDocument/2006/relationships/notesSlide" Target="../notesSlides/notesSlide9.xml"/></Relationships>
</file>

<file path=ppt/slides/_rels/slide19.xml.rels><?xml version="1.0" encoding="UTF-8" standalone="yes"?>
<Relationships xmlns="http://schemas.openxmlformats.org/package/2006/relationships"><Relationship Id="rId3" Type="http://schemas.openxmlformats.org/officeDocument/2006/relationships/image" Target="../media/image36.emf"/><Relationship Id="rId4" Type="http://schemas.openxmlformats.org/officeDocument/2006/relationships/image" Target="../media/image37.emf"/><Relationship Id="rId5" Type="http://schemas.openxmlformats.org/officeDocument/2006/relationships/image" Target="../media/image38.emf"/><Relationship Id="rId6" Type="http://schemas.openxmlformats.org/officeDocument/2006/relationships/image" Target="../media/image39.wmf"/><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40.png"/><Relationship Id="rId3" Type="http://schemas.openxmlformats.org/officeDocument/2006/relationships/image" Target="../media/image4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15.xml"/><Relationship Id="rId4" Type="http://schemas.openxmlformats.org/officeDocument/2006/relationships/image" Target="../media/image2.png"/><Relationship Id="rId1" Type="http://schemas.openxmlformats.org/officeDocument/2006/relationships/themeOverride" Target="../theme/themeOverride4.xml"/><Relationship Id="rId2"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lue Stacked up WHO - 12 x 10.pdf"/>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2347441" y="1322440"/>
            <a:ext cx="4605806" cy="3853838"/>
          </a:xfrm>
          <a:prstGeom prst="rect">
            <a:avLst/>
          </a:prstGeom>
        </p:spPr>
      </p:pic>
    </p:spTree>
    <p:extLst>
      <p:ext uri="{BB962C8B-B14F-4D97-AF65-F5344CB8AC3E}">
        <p14:creationId xmlns:p14="http://schemas.microsoft.com/office/powerpoint/2010/main" val="1318845128"/>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09600"/>
            <a:ext cx="7772400" cy="4343400"/>
          </a:xfrm>
        </p:spPr>
        <p:txBody>
          <a:bodyPr/>
          <a:lstStyle/>
          <a:p>
            <a:pPr>
              <a:lnSpc>
                <a:spcPct val="85000"/>
              </a:lnSpc>
              <a:spcBef>
                <a:spcPts val="1200"/>
              </a:spcBef>
            </a:pPr>
            <a:r>
              <a:rPr lang="en-US" sz="2400" dirty="0" smtClean="0">
                <a:ea typeface="+mj-ea"/>
                <a:cs typeface="+mj-cs"/>
              </a:rPr>
              <a:t/>
            </a:r>
            <a:br>
              <a:rPr lang="en-US" sz="2400" dirty="0" smtClean="0">
                <a:ea typeface="+mj-ea"/>
                <a:cs typeface="+mj-cs"/>
              </a:rPr>
            </a:br>
            <a:r>
              <a:rPr lang="en-US" sz="2400" dirty="0" smtClean="0">
                <a:ea typeface="+mj-ea"/>
                <a:cs typeface="+mj-cs"/>
              </a:rPr>
              <a:t/>
            </a:r>
            <a:br>
              <a:rPr lang="en-US" sz="2400" dirty="0" smtClean="0">
                <a:ea typeface="+mj-ea"/>
                <a:cs typeface="+mj-cs"/>
              </a:rPr>
            </a:br>
            <a:r>
              <a:rPr lang="en-US" sz="2000" dirty="0" smtClean="0">
                <a:ea typeface="+mj-ea"/>
                <a:cs typeface="+mj-cs"/>
              </a:rPr>
              <a:t/>
            </a:r>
            <a:br>
              <a:rPr lang="en-US" sz="2000" dirty="0" smtClean="0">
                <a:ea typeface="+mj-ea"/>
                <a:cs typeface="+mj-cs"/>
              </a:rPr>
            </a:br>
            <a:r>
              <a:rPr lang="en-US" sz="3000" dirty="0" smtClean="0">
                <a:ea typeface="+mj-ea"/>
                <a:cs typeface="+mj-cs"/>
              </a:rPr>
              <a:t>Climate Change and Health: Focus in Latin America and the Caribbean</a:t>
            </a:r>
            <a:br>
              <a:rPr lang="en-US" sz="3000" dirty="0" smtClean="0">
                <a:ea typeface="+mj-ea"/>
                <a:cs typeface="+mj-cs"/>
              </a:rPr>
            </a:br>
            <a:r>
              <a:rPr lang="en-US" sz="800" dirty="0" smtClean="0">
                <a:ea typeface="+mj-ea"/>
                <a:cs typeface="+mj-cs"/>
              </a:rPr>
              <a:t/>
            </a:r>
            <a:br>
              <a:rPr lang="en-US" sz="800" dirty="0" smtClean="0">
                <a:ea typeface="+mj-ea"/>
                <a:cs typeface="+mj-cs"/>
              </a:rPr>
            </a:br>
            <a:r>
              <a:rPr lang="en-US" sz="1800" i="1" dirty="0" smtClean="0">
                <a:ea typeface="+mj-ea"/>
                <a:cs typeface="+mj-cs"/>
              </a:rPr>
              <a:t>Dr. Agnes Soares, Regional Advisor, SDE, PAHO/WHO</a:t>
            </a:r>
            <a:endParaRPr lang="en-US" sz="1200" dirty="0">
              <a:ea typeface="+mj-ea"/>
              <a:cs typeface="+mj-cs"/>
            </a:endParaRPr>
          </a:p>
        </p:txBody>
      </p:sp>
      <p:sp>
        <p:nvSpPr>
          <p:cNvPr id="3" name="Subtitle 2"/>
          <p:cNvSpPr>
            <a:spLocks noGrp="1"/>
          </p:cNvSpPr>
          <p:nvPr>
            <p:ph type="subTitle" idx="1"/>
          </p:nvPr>
        </p:nvSpPr>
        <p:spPr>
          <a:xfrm>
            <a:off x="356720" y="4852520"/>
            <a:ext cx="8395398" cy="968375"/>
          </a:xfrm>
        </p:spPr>
        <p:txBody>
          <a:bodyPr rtlCol="0">
            <a:normAutofit fontScale="25000" lnSpcReduction="20000"/>
          </a:bodyPr>
          <a:lstStyle/>
          <a:p>
            <a:endParaRPr lang="en-US" sz="5600" b="1" dirty="0" smtClean="0"/>
          </a:p>
          <a:p>
            <a:pPr>
              <a:lnSpc>
                <a:spcPct val="110000"/>
              </a:lnSpc>
              <a:spcBef>
                <a:spcPts val="0"/>
              </a:spcBef>
            </a:pPr>
            <a:r>
              <a:rPr lang="en-US" sz="6400" b="1" dirty="0" smtClean="0">
                <a:solidFill>
                  <a:srgbClr val="626262"/>
                </a:solidFill>
              </a:rPr>
              <a:t>CLIMATE AND HEALTH SUMMIT</a:t>
            </a:r>
          </a:p>
          <a:p>
            <a:pPr>
              <a:lnSpc>
                <a:spcPct val="110000"/>
              </a:lnSpc>
              <a:spcBef>
                <a:spcPts val="400"/>
              </a:spcBef>
            </a:pPr>
            <a:r>
              <a:rPr lang="en-US" sz="4800" b="1" dirty="0" smtClean="0">
                <a:solidFill>
                  <a:srgbClr val="626262"/>
                </a:solidFill>
              </a:rPr>
              <a:t>ALONG SIDE THE 20</a:t>
            </a:r>
            <a:r>
              <a:rPr lang="en-US" sz="4800" b="1" baseline="30000" dirty="0" smtClean="0">
                <a:solidFill>
                  <a:srgbClr val="626262"/>
                </a:solidFill>
              </a:rPr>
              <a:t>TH</a:t>
            </a:r>
            <a:r>
              <a:rPr lang="en-US" sz="4800" b="1" dirty="0" smtClean="0">
                <a:solidFill>
                  <a:srgbClr val="626262"/>
                </a:solidFill>
              </a:rPr>
              <a:t> CONFERENCE OF THE PARTIES</a:t>
            </a:r>
          </a:p>
          <a:p>
            <a:pPr>
              <a:lnSpc>
                <a:spcPct val="110000"/>
              </a:lnSpc>
              <a:spcBef>
                <a:spcPts val="0"/>
              </a:spcBef>
            </a:pPr>
            <a:r>
              <a:rPr lang="en-US" sz="4800" b="1" dirty="0" smtClean="0">
                <a:solidFill>
                  <a:srgbClr val="626262"/>
                </a:solidFill>
              </a:rPr>
              <a:t>LIMA, PERU, 6</a:t>
            </a:r>
            <a:r>
              <a:rPr lang="en-US" sz="4800" b="1" baseline="30000" dirty="0" smtClean="0">
                <a:solidFill>
                  <a:srgbClr val="626262"/>
                </a:solidFill>
              </a:rPr>
              <a:t>TH</a:t>
            </a:r>
            <a:r>
              <a:rPr lang="en-US" sz="4800" b="1" dirty="0" smtClean="0">
                <a:solidFill>
                  <a:srgbClr val="626262"/>
                </a:solidFill>
              </a:rPr>
              <a:t> DECEMBER 2014</a:t>
            </a:r>
            <a:endParaRPr lang="en-US" dirty="0">
              <a:ea typeface="+mn-ea"/>
              <a:cs typeface="+mn-cs"/>
            </a:endParaRPr>
          </a:p>
        </p:txBody>
      </p:sp>
      <p:sp>
        <p:nvSpPr>
          <p:cNvPr id="4" name="Slide Number Placeholder 3"/>
          <p:cNvSpPr>
            <a:spLocks noGrp="1"/>
          </p:cNvSpPr>
          <p:nvPr>
            <p:ph type="sldNum" sz="quarter" idx="4"/>
          </p:nvPr>
        </p:nvSpPr>
        <p:spPr/>
        <p:txBody>
          <a:bodyPr/>
          <a:lstStyle/>
          <a:p>
            <a:fld id="{7698B45C-09C7-497B-9261-07F290CB2D4C}" type="slidenum">
              <a:rPr lang="en-US" smtClean="0"/>
              <a:t>1</a:t>
            </a:fld>
            <a:endParaRPr lang="en-US" dirty="0"/>
          </a:p>
        </p:txBody>
      </p:sp>
      <p:pic>
        <p:nvPicPr>
          <p:cNvPr id="6" name="Picture 5"/>
          <p:cNvPicPr/>
          <p:nvPr/>
        </p:nvPicPr>
        <p:blipFill>
          <a:blip r:embed="rId2" cstate="email">
            <a:lum bright="2000" contrast="10000"/>
            <a:extLst>
              <a:ext uri="{28A0092B-C50C-407E-A947-70E740481C1C}">
                <a14:useLocalDpi xmlns:a14="http://schemas.microsoft.com/office/drawing/2010/main" val="0"/>
              </a:ext>
            </a:extLst>
          </a:blip>
          <a:srcRect/>
          <a:stretch>
            <a:fillRect/>
          </a:stretch>
        </p:blipFill>
        <p:spPr bwMode="auto">
          <a:xfrm>
            <a:off x="1371601" y="261259"/>
            <a:ext cx="6194808" cy="325566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Regional Plan of Action on Climate Change</a:t>
            </a:r>
            <a:endParaRPr lang="en-US" dirty="0"/>
          </a:p>
        </p:txBody>
      </p:sp>
      <p:sp>
        <p:nvSpPr>
          <p:cNvPr id="6" name="Text Placeholder 5"/>
          <p:cNvSpPr>
            <a:spLocks noGrp="1"/>
          </p:cNvSpPr>
          <p:nvPr>
            <p:ph type="body" idx="1"/>
          </p:nvPr>
        </p:nvSpPr>
        <p:spPr/>
        <p:txBody>
          <a:bodyPr/>
          <a:lstStyle/>
          <a:p>
            <a:r>
              <a:rPr lang="en-US" dirty="0" smtClean="0"/>
              <a:t>PAHO/WHO </a:t>
            </a:r>
            <a:endParaRPr lang="en-US" dirty="0"/>
          </a:p>
        </p:txBody>
      </p:sp>
      <p:sp>
        <p:nvSpPr>
          <p:cNvPr id="4" name="Slide Number Placeholder 3"/>
          <p:cNvSpPr>
            <a:spLocks noGrp="1"/>
          </p:cNvSpPr>
          <p:nvPr>
            <p:ph type="sldNum" sz="quarter" idx="4"/>
          </p:nvPr>
        </p:nvSpPr>
        <p:spPr>
          <a:xfrm>
            <a:off x="0" y="6154738"/>
            <a:ext cx="409575" cy="365125"/>
          </a:xfrm>
          <a:prstGeom prst="rect">
            <a:avLst/>
          </a:prstGeom>
        </p:spPr>
        <p:txBody>
          <a:bodyPr/>
          <a:lstStyle/>
          <a:p>
            <a:fld id="{7698B45C-09C7-497B-9261-07F290CB2D4C}" type="slidenum">
              <a:rPr lang="en-US" smtClean="0"/>
              <a:t>2</a:t>
            </a:fld>
            <a:endParaRPr lang="en-US" dirty="0"/>
          </a:p>
        </p:txBody>
      </p:sp>
    </p:spTree>
    <p:extLst>
      <p:ext uri="{BB962C8B-B14F-4D97-AF65-F5344CB8AC3E}">
        <p14:creationId xmlns:p14="http://schemas.microsoft.com/office/powerpoint/2010/main" val="3362767018"/>
      </p:ext>
    </p:extLst>
  </p:cSld>
  <p:clrMapOvr>
    <a:overrideClrMapping bg1="lt1" tx1="dk1" bg2="lt2" tx2="dk2" accent1="accent1" accent2="accent2" accent3="accent3" accent4="accent4" accent5="accent5" accent6="accent6" hlink="hlink" folHlink="folHlink"/>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7508" y="266700"/>
            <a:ext cx="8047893" cy="802774"/>
          </a:xfrm>
        </p:spPr>
        <p:txBody>
          <a:bodyPr/>
          <a:lstStyle/>
          <a:p>
            <a:r>
              <a:rPr lang="en-US" sz="4400" dirty="0" smtClean="0"/>
              <a:t>Goals</a:t>
            </a:r>
            <a:endParaRPr lang="en-US" sz="4400" dirty="0"/>
          </a:p>
        </p:txBody>
      </p:sp>
      <p:sp>
        <p:nvSpPr>
          <p:cNvPr id="3" name="Content Placeholder 2"/>
          <p:cNvSpPr>
            <a:spLocks noGrp="1"/>
          </p:cNvSpPr>
          <p:nvPr>
            <p:ph idx="1"/>
          </p:nvPr>
        </p:nvSpPr>
        <p:spPr>
          <a:xfrm>
            <a:off x="708526" y="794651"/>
            <a:ext cx="4043948" cy="5360737"/>
          </a:xfrm>
        </p:spPr>
        <p:txBody>
          <a:bodyPr/>
          <a:lstStyle/>
          <a:p>
            <a:endParaRPr lang="en-US" sz="2000" b="1" dirty="0" smtClean="0"/>
          </a:p>
          <a:p>
            <a:r>
              <a:rPr lang="en-US" sz="2000" b="1" dirty="0" smtClean="0"/>
              <a:t>Public </a:t>
            </a:r>
            <a:r>
              <a:rPr lang="en-US" sz="2000" b="1" dirty="0"/>
              <a:t>health security </a:t>
            </a:r>
            <a:r>
              <a:rPr lang="en-US" sz="2000" b="1" dirty="0" smtClean="0"/>
              <a:t>at </a:t>
            </a:r>
            <a:r>
              <a:rPr lang="en-US" sz="2000" b="1" dirty="0"/>
              <a:t>the center of the response to climate change</a:t>
            </a:r>
            <a:r>
              <a:rPr lang="en-US" sz="2000" dirty="0"/>
              <a:t>. </a:t>
            </a:r>
          </a:p>
          <a:p>
            <a:r>
              <a:rPr lang="en-US" sz="2000" dirty="0" smtClean="0"/>
              <a:t>Implementation of key </a:t>
            </a:r>
            <a:r>
              <a:rPr lang="en-US" sz="2000" b="1" dirty="0"/>
              <a:t>actions at local, national, and regional levels to minimize the impacts of climate change on health</a:t>
            </a:r>
            <a:r>
              <a:rPr lang="en-US" sz="2000" dirty="0"/>
              <a:t> and to encourage the health sector </a:t>
            </a:r>
            <a:r>
              <a:rPr lang="en-US" sz="2000" b="1" dirty="0"/>
              <a:t>to adopt energy management measures to mitigate climate change</a:t>
            </a:r>
            <a:r>
              <a:rPr lang="en-US" sz="2000" dirty="0"/>
              <a:t> and avoid additional, potentially disastrous impacts on </a:t>
            </a:r>
            <a:r>
              <a:rPr lang="en-US" sz="2000" dirty="0" smtClean="0"/>
              <a:t>health. </a:t>
            </a:r>
            <a:endParaRPr lang="en-US" sz="2000" dirty="0"/>
          </a:p>
          <a:p>
            <a:endParaRPr lang="en-US" sz="2000" dirty="0"/>
          </a:p>
        </p:txBody>
      </p:sp>
      <p:sp>
        <p:nvSpPr>
          <p:cNvPr id="4" name="Slide Number Placeholder 3"/>
          <p:cNvSpPr>
            <a:spLocks noGrp="1"/>
          </p:cNvSpPr>
          <p:nvPr>
            <p:ph type="sldNum" sz="quarter" idx="4"/>
          </p:nvPr>
        </p:nvSpPr>
        <p:spPr/>
        <p:txBody>
          <a:bodyPr/>
          <a:lstStyle/>
          <a:p>
            <a:fld id="{7698B45C-09C7-497B-9261-07F290CB2D4C}" type="slidenum">
              <a:rPr lang="en-US" smtClean="0"/>
              <a:t>3</a:t>
            </a:fld>
            <a:endParaRPr lang="en-US" dirty="0"/>
          </a:p>
        </p:txBody>
      </p:sp>
      <p:pic>
        <p:nvPicPr>
          <p:cNvPr id="6" name="Picture 5" descr="Screen Shot 2014-12-05 at 10.36.18 PM.png"/>
          <p:cNvPicPr>
            <a:picLocks noChangeAspect="1"/>
          </p:cNvPicPr>
          <p:nvPr/>
        </p:nvPicPr>
        <p:blipFill rotWithShape="1">
          <a:blip r:embed="rId3" cstate="print">
            <a:extLst>
              <a:ext uri="{28A0092B-C50C-407E-A947-70E740481C1C}">
                <a14:useLocalDpi xmlns:a14="http://schemas.microsoft.com/office/drawing/2010/main" val="0"/>
              </a:ext>
            </a:extLst>
          </a:blip>
          <a:srcRect l="4150" t="11306" r="9753" b="10051"/>
          <a:stretch/>
        </p:blipFill>
        <p:spPr>
          <a:xfrm>
            <a:off x="4463610" y="1545654"/>
            <a:ext cx="4787334" cy="3473088"/>
          </a:xfrm>
          <a:prstGeom prst="rect">
            <a:avLst/>
          </a:prstGeom>
        </p:spPr>
      </p:pic>
    </p:spTree>
    <p:extLst>
      <p:ext uri="{BB962C8B-B14F-4D97-AF65-F5344CB8AC3E}">
        <p14:creationId xmlns:p14="http://schemas.microsoft.com/office/powerpoint/2010/main" val="439404951"/>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tângulo 14"/>
          <p:cNvSpPr/>
          <p:nvPr/>
        </p:nvSpPr>
        <p:spPr>
          <a:xfrm>
            <a:off x="649394" y="2260847"/>
            <a:ext cx="1310901" cy="400110"/>
          </a:xfrm>
          <a:prstGeom prst="rect">
            <a:avLst/>
          </a:prstGeom>
        </p:spPr>
        <p:txBody>
          <a:bodyPr wrap="none">
            <a:spAutoFit/>
          </a:bodyPr>
          <a:lstStyle/>
          <a:p>
            <a:r>
              <a:rPr lang="en-US" sz="2000" b="1" dirty="0" smtClean="0">
                <a:solidFill>
                  <a:srgbClr val="C00000"/>
                </a:solidFill>
                <a:latin typeface="Arial" pitchFamily="34" charset="0"/>
              </a:rPr>
              <a:t>Evidence</a:t>
            </a:r>
            <a:endParaRPr lang="en-US" b="1" dirty="0">
              <a:solidFill>
                <a:srgbClr val="C00000"/>
              </a:solidFill>
              <a:latin typeface="Arial" pitchFamily="34" charset="0"/>
            </a:endParaRPr>
          </a:p>
        </p:txBody>
      </p:sp>
      <p:sp>
        <p:nvSpPr>
          <p:cNvPr id="16" name="Rectangle 18"/>
          <p:cNvSpPr>
            <a:spLocks noChangeArrowheads="1"/>
          </p:cNvSpPr>
          <p:nvPr/>
        </p:nvSpPr>
        <p:spPr bwMode="auto">
          <a:xfrm>
            <a:off x="6913627" y="1522089"/>
            <a:ext cx="2061682"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defTabSz="914400"/>
            <a:r>
              <a:rPr lang="en-US" sz="2000" b="1" dirty="0" smtClean="0">
                <a:solidFill>
                  <a:srgbClr val="C00000"/>
                </a:solidFill>
                <a:latin typeface="Arial" pitchFamily="34" charset="0"/>
              </a:rPr>
              <a:t>Awareness and </a:t>
            </a:r>
          </a:p>
          <a:p>
            <a:pPr algn="ctr" defTabSz="914400"/>
            <a:r>
              <a:rPr lang="en-US" sz="2000" b="1" dirty="0" smtClean="0">
                <a:solidFill>
                  <a:srgbClr val="C00000"/>
                </a:solidFill>
                <a:latin typeface="Arial" pitchFamily="34" charset="0"/>
              </a:rPr>
              <a:t>education</a:t>
            </a:r>
            <a:endParaRPr lang="en-US" sz="2000" b="1" dirty="0">
              <a:solidFill>
                <a:srgbClr val="C00000"/>
              </a:solidFill>
              <a:latin typeface="Arial" pitchFamily="34" charset="0"/>
            </a:endParaRPr>
          </a:p>
        </p:txBody>
      </p:sp>
      <p:sp>
        <p:nvSpPr>
          <p:cNvPr id="23" name="Rectangle 21"/>
          <p:cNvSpPr>
            <a:spLocks noChangeArrowheads="1"/>
          </p:cNvSpPr>
          <p:nvPr/>
        </p:nvSpPr>
        <p:spPr bwMode="auto">
          <a:xfrm>
            <a:off x="649394" y="4849595"/>
            <a:ext cx="152392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defTabSz="914400"/>
            <a:r>
              <a:rPr lang="en-US" sz="2000" b="1" dirty="0" smtClean="0">
                <a:solidFill>
                  <a:srgbClr val="C00000"/>
                </a:solidFill>
                <a:latin typeface="Arial" pitchFamily="34" charset="0"/>
              </a:rPr>
              <a:t>Adaptation</a:t>
            </a:r>
            <a:endParaRPr lang="en-US" sz="2000" b="1" dirty="0">
              <a:solidFill>
                <a:srgbClr val="C00000"/>
              </a:solidFill>
              <a:latin typeface="Arial" pitchFamily="34" charset="0"/>
            </a:endParaRPr>
          </a:p>
        </p:txBody>
      </p:sp>
      <p:sp>
        <p:nvSpPr>
          <p:cNvPr id="30" name="Rectangle 19"/>
          <p:cNvSpPr>
            <a:spLocks noChangeArrowheads="1"/>
          </p:cNvSpPr>
          <p:nvPr/>
        </p:nvSpPr>
        <p:spPr bwMode="auto">
          <a:xfrm>
            <a:off x="6991679" y="4953651"/>
            <a:ext cx="188494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defTabSz="914400"/>
            <a:r>
              <a:rPr lang="en-US" sz="2000" b="1" dirty="0" smtClean="0">
                <a:solidFill>
                  <a:srgbClr val="C00000"/>
                </a:solidFill>
                <a:latin typeface="Arial" pitchFamily="34" charset="0"/>
              </a:rPr>
              <a:t>Partnerships</a:t>
            </a:r>
            <a:endParaRPr lang="en-US" sz="2000" b="1" dirty="0">
              <a:solidFill>
                <a:srgbClr val="C00000"/>
              </a:solidFill>
              <a:latin typeface="Arial" pitchFamily="34" charset="0"/>
            </a:endParaRPr>
          </a:p>
        </p:txBody>
      </p:sp>
      <p:grpSp>
        <p:nvGrpSpPr>
          <p:cNvPr id="37" name="Grupo 1"/>
          <p:cNvGrpSpPr>
            <a:grpSpLocks/>
          </p:cNvGrpSpPr>
          <p:nvPr/>
        </p:nvGrpSpPr>
        <p:grpSpPr bwMode="auto">
          <a:xfrm>
            <a:off x="689498" y="510958"/>
            <a:ext cx="1248778" cy="1678913"/>
            <a:chOff x="2828925" y="520700"/>
            <a:chExt cx="4449763" cy="5753100"/>
          </a:xfrm>
        </p:grpSpPr>
        <p:pic>
          <p:nvPicPr>
            <p:cNvPr id="3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28925" y="520700"/>
              <a:ext cx="4449763" cy="5753100"/>
            </a:xfrm>
            <a:prstGeom prst="rect">
              <a:avLst/>
            </a:prstGeom>
            <a:noFill/>
            <a:ln>
              <a:noFill/>
            </a:ln>
            <a:effectLst>
              <a:outerShdw blurRad="63500" dist="88900" dir="2700000" algn="tl" rotWithShape="0">
                <a:srgbClr val="000000">
                  <a:alpha val="39998"/>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28925" y="520700"/>
              <a:ext cx="4449763" cy="4760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41" name="Picture 4" descr="http://www.paho.org/mex/images/stories/18.gif"/>
          <p:cNvPicPr>
            <a:picLocks noChangeAspect="1" noChangeArrowheads="1"/>
          </p:cNvPicPr>
          <p:nvPr/>
        </p:nvPicPr>
        <p:blipFill rotWithShape="1">
          <a:blip r:embed="rId5">
            <a:extLst>
              <a:ext uri="{BEBA8EAE-BF5A-486C-A8C5-ECC9F3942E4B}">
                <a14:imgProps xmlns:a14="http://schemas.microsoft.com/office/drawing/2010/main">
                  <a14:imgLayer r:embed="rId6">
                    <a14:imgEffect>
                      <a14:sharpenSoften amount="64000"/>
                    </a14:imgEffect>
                    <a14:imgEffect>
                      <a14:brightnessContrast bright="36000" contrast="-18000"/>
                    </a14:imgEffect>
                  </a14:imgLayer>
                </a14:imgProps>
              </a:ext>
              <a:ext uri="{28A0092B-C50C-407E-A947-70E740481C1C}">
                <a14:useLocalDpi xmlns:a14="http://schemas.microsoft.com/office/drawing/2010/main" val="0"/>
              </a:ext>
            </a:extLst>
          </a:blip>
          <a:srcRect t="7239"/>
          <a:stretch/>
        </p:blipFill>
        <p:spPr bwMode="auto">
          <a:xfrm>
            <a:off x="6959270" y="346241"/>
            <a:ext cx="1672546" cy="1163612"/>
          </a:xfrm>
          <a:prstGeom prst="rect">
            <a:avLst/>
          </a:prstGeom>
          <a:noFill/>
          <a:effectLst>
            <a:innerShdw blurRad="63500" dist="50800" dir="2700000">
              <a:prstClr val="black">
                <a:alpha val="50000"/>
              </a:prstClr>
            </a:innerShdw>
          </a:effectLst>
          <a:extLst>
            <a:ext uri="{909E8E84-426E-40dd-AFC4-6F175D3DCCD1}">
              <a14:hiddenFill xmlns:a14="http://schemas.microsoft.com/office/drawing/2010/main">
                <a:solidFill>
                  <a:srgbClr val="FFFFFF"/>
                </a:solidFill>
              </a14:hiddenFill>
            </a:ext>
          </a:extLst>
        </p:spPr>
      </p:pic>
      <p:pic>
        <p:nvPicPr>
          <p:cNvPr id="42" name="Picture 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285286" y="2816442"/>
            <a:ext cx="1346530" cy="18714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3" name="Picture 2"/>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11518" y="2937085"/>
            <a:ext cx="1248777" cy="1768875"/>
          </a:xfrm>
          <a:prstGeom prst="rect">
            <a:avLst/>
          </a:prstGeom>
          <a:noFill/>
          <a:ln>
            <a:noFill/>
          </a:ln>
          <a:effectLst>
            <a:innerShdw blurRad="63500" dist="50800" dir="2700000">
              <a:prstClr val="black">
                <a:alpha val="50000"/>
              </a:prstClr>
            </a:inn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5" name="Picture 2"/>
          <p:cNvPicPr>
            <a:picLocks noChangeAspect="1" noChangeArrowheads="1"/>
          </p:cNvPicPr>
          <p:nvPr/>
        </p:nvPicPr>
        <p:blipFill>
          <a:blip r:embed="rId9" cstate="email">
            <a:extLst>
              <a:ext uri="{28A0092B-C50C-407E-A947-70E740481C1C}">
                <a14:useLocalDpi xmlns:a14="http://schemas.microsoft.com/office/drawing/2010/main" val="0"/>
              </a:ext>
            </a:extLst>
          </a:blip>
          <a:srcRect/>
          <a:stretch>
            <a:fillRect/>
          </a:stretch>
        </p:blipFill>
        <p:spPr bwMode="auto">
          <a:xfrm>
            <a:off x="3685827" y="1522089"/>
            <a:ext cx="1701563" cy="19047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6" name="Rectangle 45"/>
          <p:cNvSpPr/>
          <p:nvPr/>
        </p:nvSpPr>
        <p:spPr>
          <a:xfrm>
            <a:off x="3424879" y="3608645"/>
            <a:ext cx="2448886" cy="1231106"/>
          </a:xfrm>
          <a:prstGeom prst="rect">
            <a:avLst/>
          </a:prstGeom>
        </p:spPr>
        <p:txBody>
          <a:bodyPr wrap="square">
            <a:spAutoFit/>
          </a:bodyPr>
          <a:lstStyle/>
          <a:p>
            <a:pPr algn="ctr"/>
            <a:r>
              <a:rPr lang="en-US" i="1" dirty="0"/>
              <a:t>Being</a:t>
            </a:r>
            <a:r>
              <a:rPr lang="en-US" dirty="0"/>
              <a:t> </a:t>
            </a:r>
            <a:r>
              <a:rPr lang="en-US" sz="2000" b="1" dirty="0">
                <a:solidFill>
                  <a:srgbClr val="C00000"/>
                </a:solidFill>
                <a:latin typeface="Arial" pitchFamily="34" charset="0"/>
              </a:rPr>
              <a:t>SMART</a:t>
            </a:r>
          </a:p>
          <a:p>
            <a:pPr algn="ctr"/>
            <a:r>
              <a:rPr lang="en-US" i="1" dirty="0" smtClean="0"/>
              <a:t>safer</a:t>
            </a:r>
            <a:r>
              <a:rPr lang="en-US" i="1" dirty="0"/>
              <a:t>, ecofriendly and disaster resilient </a:t>
            </a:r>
            <a:r>
              <a:rPr lang="en-US" i="1" dirty="0" smtClean="0"/>
              <a:t>hospitals</a:t>
            </a:r>
          </a:p>
        </p:txBody>
      </p:sp>
      <p:sp>
        <p:nvSpPr>
          <p:cNvPr id="3" name="Rectangle 2"/>
          <p:cNvSpPr/>
          <p:nvPr/>
        </p:nvSpPr>
        <p:spPr>
          <a:xfrm>
            <a:off x="3055556" y="4839751"/>
            <a:ext cx="3647025" cy="717730"/>
          </a:xfrm>
          <a:prstGeom prst="rect">
            <a:avLst/>
          </a:prstGeom>
          <a:noFill/>
          <a:ln>
            <a:noFill/>
          </a:ln>
        </p:spPr>
        <p:txBody>
          <a:bodyPr wrap="square">
            <a:spAutoFit/>
          </a:bodyPr>
          <a:lstStyle/>
          <a:p>
            <a:pPr algn="ctr"/>
            <a:r>
              <a:rPr lang="en-US" sz="2000" b="1" dirty="0" err="1" smtClean="0">
                <a:solidFill>
                  <a:srgbClr val="C00000"/>
                </a:solidFill>
                <a:latin typeface="Arial" pitchFamily="34" charset="0"/>
              </a:rPr>
              <a:t>Adaptation</a:t>
            </a:r>
            <a:r>
              <a:rPr lang="en-US" sz="2000" b="1" dirty="0" err="1">
                <a:solidFill>
                  <a:srgbClr val="C00000"/>
                </a:solidFill>
                <a:latin typeface="Arial" pitchFamily="34" charset="0"/>
              </a:rPr>
              <a:t>,mitigation</a:t>
            </a:r>
            <a:r>
              <a:rPr lang="en-US" sz="2000" b="1" dirty="0">
                <a:solidFill>
                  <a:srgbClr val="C00000"/>
                </a:solidFill>
                <a:latin typeface="Arial" pitchFamily="34" charset="0"/>
              </a:rPr>
              <a:t> </a:t>
            </a:r>
            <a:endParaRPr lang="en-US" sz="2000" b="1" dirty="0" smtClean="0">
              <a:solidFill>
                <a:srgbClr val="C00000"/>
              </a:solidFill>
              <a:latin typeface="Arial" pitchFamily="34" charset="0"/>
            </a:endParaRPr>
          </a:p>
          <a:p>
            <a:pPr algn="ctr"/>
            <a:r>
              <a:rPr lang="en-US" sz="2000" b="1" dirty="0" smtClean="0">
                <a:solidFill>
                  <a:srgbClr val="C00000"/>
                </a:solidFill>
                <a:latin typeface="Arial" pitchFamily="34" charset="0"/>
              </a:rPr>
              <a:t>and </a:t>
            </a:r>
            <a:r>
              <a:rPr lang="en-US" sz="2000" b="1" dirty="0">
                <a:solidFill>
                  <a:srgbClr val="C00000"/>
                </a:solidFill>
                <a:latin typeface="Arial" pitchFamily="34" charset="0"/>
              </a:rPr>
              <a:t>preparedness</a:t>
            </a:r>
          </a:p>
        </p:txBody>
      </p:sp>
    </p:spTree>
    <p:extLst>
      <p:ext uri="{BB962C8B-B14F-4D97-AF65-F5344CB8AC3E}">
        <p14:creationId xmlns:p14="http://schemas.microsoft.com/office/powerpoint/2010/main" val="2494251303"/>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CaixaDeTexto 1"/>
          <p:cNvSpPr txBox="1">
            <a:spLocks noChangeArrowheads="1"/>
          </p:cNvSpPr>
          <p:nvPr/>
        </p:nvSpPr>
        <p:spPr bwMode="auto">
          <a:xfrm>
            <a:off x="10593" y="850900"/>
            <a:ext cx="3723207"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ＭＳ Ｐゴシック" pitchFamily="34" charset="-128"/>
              </a:defRPr>
            </a:lvl1pPr>
            <a:lvl2pPr marL="742950" indent="-285750" eaLnBrk="0" hangingPunct="0">
              <a:defRPr>
                <a:solidFill>
                  <a:schemeClr val="tx1"/>
                </a:solidFill>
                <a:latin typeface="Calibri" pitchFamily="34" charset="0"/>
                <a:ea typeface="ＭＳ Ｐゴシック" pitchFamily="34" charset="-128"/>
              </a:defRPr>
            </a:lvl2pPr>
            <a:lvl3pPr marL="1143000" indent="-228600" eaLnBrk="0" hangingPunct="0">
              <a:defRPr>
                <a:solidFill>
                  <a:schemeClr val="tx1"/>
                </a:solidFill>
                <a:latin typeface="Calibri" pitchFamily="34" charset="0"/>
                <a:ea typeface="ＭＳ Ｐゴシック" pitchFamily="34" charset="-128"/>
              </a:defRPr>
            </a:lvl3pPr>
            <a:lvl4pPr marL="1600200" indent="-228600" eaLnBrk="0" hangingPunct="0">
              <a:defRPr>
                <a:solidFill>
                  <a:schemeClr val="tx1"/>
                </a:solidFill>
                <a:latin typeface="Calibri" pitchFamily="34" charset="0"/>
                <a:ea typeface="ＭＳ Ｐゴシック" pitchFamily="34" charset="-128"/>
              </a:defRPr>
            </a:lvl4pPr>
            <a:lvl5pPr marL="2057400" indent="-228600" eaLnBrk="0" hangingPunct="0">
              <a:defRPr>
                <a:solidFill>
                  <a:schemeClr val="tx1"/>
                </a:solidFill>
                <a:latin typeface="Calibri"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9pPr>
          </a:lstStyle>
          <a:p>
            <a:pPr eaLnBrk="1" hangingPunct="1"/>
            <a:r>
              <a:rPr lang="es-ES" sz="2000" b="1" dirty="0" smtClean="0">
                <a:solidFill>
                  <a:srgbClr val="0070C0"/>
                </a:solidFill>
              </a:rPr>
              <a:t>Project </a:t>
            </a:r>
            <a:r>
              <a:rPr lang="es-ES" sz="2000" b="1" dirty="0">
                <a:solidFill>
                  <a:srgbClr val="0070C0"/>
                </a:solidFill>
              </a:rPr>
              <a:t>ATN/OC-11909-RG-BID </a:t>
            </a:r>
            <a:endParaRPr lang="en-US" sz="2000" dirty="0">
              <a:solidFill>
                <a:srgbClr val="0070C0"/>
              </a:solidFill>
            </a:endParaRPr>
          </a:p>
          <a:p>
            <a:pPr eaLnBrk="1" hangingPunct="1"/>
            <a:r>
              <a:rPr lang="es-ES" sz="2000" b="1" dirty="0" smtClean="0">
                <a:solidFill>
                  <a:srgbClr val="0070C0"/>
                </a:solidFill>
              </a:rPr>
              <a:t>“</a:t>
            </a:r>
            <a:r>
              <a:rPr lang="es-ES" sz="2000" b="1" i="1" dirty="0" smtClean="0">
                <a:solidFill>
                  <a:srgbClr val="0070C0"/>
                </a:solidFill>
              </a:rPr>
              <a:t>Instrumentos </a:t>
            </a:r>
            <a:r>
              <a:rPr lang="es-ES" sz="2000" b="1" i="1" dirty="0">
                <a:solidFill>
                  <a:srgbClr val="0070C0"/>
                </a:solidFill>
              </a:rPr>
              <a:t>Regionales para la </a:t>
            </a:r>
            <a:r>
              <a:rPr lang="es-ES" sz="2000" b="1" i="1" dirty="0" smtClean="0">
                <a:solidFill>
                  <a:srgbClr val="0070C0"/>
                </a:solidFill>
              </a:rPr>
              <a:t/>
            </a:r>
            <a:br>
              <a:rPr lang="es-ES" sz="2000" b="1" i="1" dirty="0" smtClean="0">
                <a:solidFill>
                  <a:srgbClr val="0070C0"/>
                </a:solidFill>
              </a:rPr>
            </a:br>
            <a:r>
              <a:rPr lang="es-ES" sz="2000" b="1" i="1" dirty="0" smtClean="0">
                <a:solidFill>
                  <a:srgbClr val="0070C0"/>
                </a:solidFill>
              </a:rPr>
              <a:t>Adaptación </a:t>
            </a:r>
            <a:r>
              <a:rPr lang="es-ES" sz="2000" b="1" i="1" dirty="0">
                <a:solidFill>
                  <a:srgbClr val="0070C0"/>
                </a:solidFill>
              </a:rPr>
              <a:t>al Cambio Climático </a:t>
            </a:r>
            <a:r>
              <a:rPr lang="es-ES" sz="2000" b="1" i="1" dirty="0" smtClean="0">
                <a:solidFill>
                  <a:srgbClr val="0070C0"/>
                </a:solidFill>
              </a:rPr>
              <a:t/>
            </a:r>
            <a:br>
              <a:rPr lang="es-ES" sz="2000" b="1" i="1" dirty="0" smtClean="0">
                <a:solidFill>
                  <a:srgbClr val="0070C0"/>
                </a:solidFill>
              </a:rPr>
            </a:br>
            <a:r>
              <a:rPr lang="es-ES" sz="2000" b="1" i="1" dirty="0" smtClean="0">
                <a:solidFill>
                  <a:srgbClr val="0070C0"/>
                </a:solidFill>
              </a:rPr>
              <a:t>en </a:t>
            </a:r>
            <a:r>
              <a:rPr lang="es-ES" sz="2000" b="1" i="1" dirty="0">
                <a:solidFill>
                  <a:srgbClr val="0070C0"/>
                </a:solidFill>
              </a:rPr>
              <a:t>el Sector Salud</a:t>
            </a:r>
            <a:r>
              <a:rPr lang="es-ES" sz="2000" b="1" dirty="0">
                <a:solidFill>
                  <a:srgbClr val="0070C0"/>
                </a:solidFill>
              </a:rPr>
              <a:t>”</a:t>
            </a:r>
            <a:r>
              <a:rPr lang="es-ES" sz="2000" b="1" dirty="0">
                <a:solidFill>
                  <a:srgbClr val="002060"/>
                </a:solidFill>
              </a:rPr>
              <a:t> </a:t>
            </a:r>
            <a:endParaRPr lang="en-US" sz="2000" dirty="0"/>
          </a:p>
        </p:txBody>
      </p:sp>
      <p:grpSp>
        <p:nvGrpSpPr>
          <p:cNvPr id="2" name="Grupo 1"/>
          <p:cNvGrpSpPr/>
          <p:nvPr/>
        </p:nvGrpSpPr>
        <p:grpSpPr>
          <a:xfrm>
            <a:off x="95900" y="2488556"/>
            <a:ext cx="4181475" cy="3930650"/>
            <a:chOff x="955675" y="2235200"/>
            <a:chExt cx="4181475" cy="3930650"/>
          </a:xfrm>
        </p:grpSpPr>
        <p:pic>
          <p:nvPicPr>
            <p:cNvPr id="17411"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5675" y="2235200"/>
              <a:ext cx="3109912" cy="3930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412" name="Retângulo 1"/>
            <p:cNvSpPr>
              <a:spLocks noChangeArrowheads="1"/>
            </p:cNvSpPr>
            <p:nvPr/>
          </p:nvSpPr>
          <p:spPr bwMode="auto">
            <a:xfrm>
              <a:off x="1898650" y="4845050"/>
              <a:ext cx="106203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dirty="0">
                  <a:solidFill>
                    <a:srgbClr val="002060"/>
                  </a:solidFill>
                </a:rPr>
                <a:t>Bolivia	</a:t>
              </a:r>
            </a:p>
          </p:txBody>
        </p:sp>
        <p:sp>
          <p:nvSpPr>
            <p:cNvPr id="17413" name="Retângulo 2"/>
            <p:cNvSpPr>
              <a:spLocks noChangeArrowheads="1"/>
            </p:cNvSpPr>
            <p:nvPr/>
          </p:nvSpPr>
          <p:spPr bwMode="auto">
            <a:xfrm>
              <a:off x="4065587" y="4613275"/>
              <a:ext cx="107156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solidFill>
                    <a:srgbClr val="002060"/>
                  </a:solidFill>
                </a:rPr>
                <a:t>Brasil</a:t>
              </a:r>
            </a:p>
          </p:txBody>
        </p:sp>
        <p:sp>
          <p:nvSpPr>
            <p:cNvPr id="17414" name="Retângulo 3"/>
            <p:cNvSpPr>
              <a:spLocks noChangeArrowheads="1"/>
            </p:cNvSpPr>
            <p:nvPr/>
          </p:nvSpPr>
          <p:spPr bwMode="auto">
            <a:xfrm>
              <a:off x="1427162" y="4340225"/>
              <a:ext cx="15335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solidFill>
                    <a:srgbClr val="002060"/>
                  </a:solidFill>
                </a:rPr>
                <a:t>Colombia</a:t>
              </a:r>
            </a:p>
          </p:txBody>
        </p:sp>
        <p:sp>
          <p:nvSpPr>
            <p:cNvPr id="17415" name="Retângulo 4"/>
            <p:cNvSpPr>
              <a:spLocks noChangeArrowheads="1"/>
            </p:cNvSpPr>
            <p:nvPr/>
          </p:nvSpPr>
          <p:spPr bwMode="auto">
            <a:xfrm>
              <a:off x="955675" y="3867150"/>
              <a:ext cx="138906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dirty="0">
                  <a:solidFill>
                    <a:srgbClr val="002060"/>
                  </a:solidFill>
                </a:rPr>
                <a:t>Mexico</a:t>
              </a:r>
            </a:p>
          </p:txBody>
        </p:sp>
        <p:sp>
          <p:nvSpPr>
            <p:cNvPr id="17416" name="Retângulo 5"/>
            <p:cNvSpPr>
              <a:spLocks noChangeArrowheads="1"/>
            </p:cNvSpPr>
            <p:nvPr/>
          </p:nvSpPr>
          <p:spPr bwMode="auto">
            <a:xfrm>
              <a:off x="3652837" y="5108575"/>
              <a:ext cx="138906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solidFill>
                    <a:srgbClr val="002060"/>
                  </a:solidFill>
                </a:rPr>
                <a:t>Paraguay</a:t>
              </a:r>
            </a:p>
          </p:txBody>
        </p:sp>
        <p:cxnSp>
          <p:nvCxnSpPr>
            <p:cNvPr id="8" name="Conector de seta reta 7"/>
            <p:cNvCxnSpPr/>
            <p:nvPr/>
          </p:nvCxnSpPr>
          <p:spPr>
            <a:xfrm>
              <a:off x="1881187" y="4049712"/>
              <a:ext cx="625475"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2" name="Conector de seta reta 11"/>
            <p:cNvCxnSpPr/>
            <p:nvPr/>
          </p:nvCxnSpPr>
          <p:spPr>
            <a:xfrm>
              <a:off x="2566987" y="4506912"/>
              <a:ext cx="625475"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3" name="Conector de seta reta 12"/>
            <p:cNvCxnSpPr/>
            <p:nvPr/>
          </p:nvCxnSpPr>
          <p:spPr>
            <a:xfrm>
              <a:off x="2719387" y="4964112"/>
              <a:ext cx="625475"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4" name="Conector de seta reta 13"/>
            <p:cNvCxnSpPr/>
            <p:nvPr/>
          </p:nvCxnSpPr>
          <p:spPr>
            <a:xfrm flipH="1">
              <a:off x="3557587" y="4811712"/>
              <a:ext cx="577850"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7" name="Conector de seta reta 16"/>
            <p:cNvCxnSpPr/>
            <p:nvPr/>
          </p:nvCxnSpPr>
          <p:spPr>
            <a:xfrm flipH="1">
              <a:off x="3481387" y="5116512"/>
              <a:ext cx="577850"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grpSp>
      <p:sp>
        <p:nvSpPr>
          <p:cNvPr id="15" name="CaixaDeTexto 1"/>
          <p:cNvSpPr txBox="1">
            <a:spLocks noChangeArrowheads="1"/>
          </p:cNvSpPr>
          <p:nvPr/>
        </p:nvSpPr>
        <p:spPr bwMode="auto">
          <a:xfrm>
            <a:off x="48544" y="2150002"/>
            <a:ext cx="267696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ＭＳ Ｐゴシック" pitchFamily="34" charset="-128"/>
              </a:defRPr>
            </a:lvl1pPr>
            <a:lvl2pPr marL="742950" indent="-285750" eaLnBrk="0" hangingPunct="0">
              <a:defRPr>
                <a:solidFill>
                  <a:schemeClr val="tx1"/>
                </a:solidFill>
                <a:latin typeface="Calibri" pitchFamily="34" charset="0"/>
                <a:ea typeface="ＭＳ Ｐゴシック" pitchFamily="34" charset="-128"/>
              </a:defRPr>
            </a:lvl2pPr>
            <a:lvl3pPr marL="1143000" indent="-228600" eaLnBrk="0" hangingPunct="0">
              <a:defRPr>
                <a:solidFill>
                  <a:schemeClr val="tx1"/>
                </a:solidFill>
                <a:latin typeface="Calibri" pitchFamily="34" charset="0"/>
                <a:ea typeface="ＭＳ Ｐゴシック" pitchFamily="34" charset="-128"/>
              </a:defRPr>
            </a:lvl3pPr>
            <a:lvl4pPr marL="1600200" indent="-228600" eaLnBrk="0" hangingPunct="0">
              <a:defRPr>
                <a:solidFill>
                  <a:schemeClr val="tx1"/>
                </a:solidFill>
                <a:latin typeface="Calibri" pitchFamily="34" charset="0"/>
                <a:ea typeface="ＭＳ Ｐゴシック" pitchFamily="34" charset="-128"/>
              </a:defRPr>
            </a:lvl4pPr>
            <a:lvl5pPr marL="2057400" indent="-228600" eaLnBrk="0" hangingPunct="0">
              <a:defRPr>
                <a:solidFill>
                  <a:schemeClr val="tx1"/>
                </a:solidFill>
                <a:latin typeface="Calibri"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9pPr>
          </a:lstStyle>
          <a:p>
            <a:r>
              <a:rPr lang="es-ES" sz="1600" b="1" dirty="0" smtClean="0">
                <a:solidFill>
                  <a:srgbClr val="002060"/>
                </a:solidFill>
              </a:rPr>
              <a:t>FIOCRUZ (BRA) e INSP (MEX)</a:t>
            </a:r>
            <a:endParaRPr lang="en-US" dirty="0"/>
          </a:p>
        </p:txBody>
      </p:sp>
      <p:sp>
        <p:nvSpPr>
          <p:cNvPr id="31" name="CaixaDeTexto 4"/>
          <p:cNvSpPr txBox="1">
            <a:spLocks noChangeArrowheads="1"/>
          </p:cNvSpPr>
          <p:nvPr/>
        </p:nvSpPr>
        <p:spPr bwMode="auto">
          <a:xfrm>
            <a:off x="4069887" y="4252436"/>
            <a:ext cx="4743116"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eaLnBrk="1" hangingPunct="1">
              <a:defRPr sz="2000" b="1">
                <a:solidFill>
                  <a:srgbClr val="0070C0"/>
                </a:solidFill>
                <a:latin typeface="Calibri" pitchFamily="34" charset="0"/>
                <a:ea typeface="ＭＳ Ｐゴシック" pitchFamily="34" charset="-128"/>
              </a:defRPr>
            </a:lvl1pPr>
            <a:lvl2pPr marL="742950" indent="-285750" eaLnBrk="0" hangingPunct="0">
              <a:defRPr>
                <a:latin typeface="Calibri" pitchFamily="34" charset="0"/>
                <a:ea typeface="ＭＳ Ｐゴシック" pitchFamily="34" charset="-128"/>
              </a:defRPr>
            </a:lvl2pPr>
            <a:lvl3pPr marL="1143000" indent="-228600" eaLnBrk="0" hangingPunct="0">
              <a:defRPr>
                <a:latin typeface="Calibri" pitchFamily="34" charset="0"/>
                <a:ea typeface="ＭＳ Ｐゴシック" pitchFamily="34" charset="-128"/>
              </a:defRPr>
            </a:lvl3pPr>
            <a:lvl4pPr marL="1600200" indent="-228600" eaLnBrk="0" hangingPunct="0">
              <a:defRPr>
                <a:latin typeface="Calibri" pitchFamily="34" charset="0"/>
                <a:ea typeface="ＭＳ Ｐゴシック" pitchFamily="34" charset="-128"/>
              </a:defRPr>
            </a:lvl4pPr>
            <a:lvl5pPr marL="2057400" indent="-228600" eaLnBrk="0" hangingPunct="0">
              <a:defRPr>
                <a:latin typeface="Calibri" pitchFamily="34" charset="0"/>
                <a:ea typeface="ＭＳ Ｐゴシック" pitchFamily="34" charset="-128"/>
              </a:defRPr>
            </a:lvl5pPr>
            <a:lvl6pPr marL="2514600" indent="-228600" eaLnBrk="0" fontAlgn="base" hangingPunct="0">
              <a:spcBef>
                <a:spcPct val="0"/>
              </a:spcBef>
              <a:spcAft>
                <a:spcPct val="0"/>
              </a:spcAft>
              <a:defRPr>
                <a:latin typeface="Calibri" pitchFamily="34" charset="0"/>
                <a:ea typeface="ＭＳ Ｐゴシック" pitchFamily="34" charset="-128"/>
              </a:defRPr>
            </a:lvl6pPr>
            <a:lvl7pPr marL="2971800" indent="-228600" eaLnBrk="0" fontAlgn="base" hangingPunct="0">
              <a:spcBef>
                <a:spcPct val="0"/>
              </a:spcBef>
              <a:spcAft>
                <a:spcPct val="0"/>
              </a:spcAft>
              <a:defRPr>
                <a:latin typeface="Calibri" pitchFamily="34" charset="0"/>
                <a:ea typeface="ＭＳ Ｐゴシック" pitchFamily="34" charset="-128"/>
              </a:defRPr>
            </a:lvl7pPr>
            <a:lvl8pPr marL="3429000" indent="-228600" eaLnBrk="0" fontAlgn="base" hangingPunct="0">
              <a:spcBef>
                <a:spcPct val="0"/>
              </a:spcBef>
              <a:spcAft>
                <a:spcPct val="0"/>
              </a:spcAft>
              <a:defRPr>
                <a:latin typeface="Calibri" pitchFamily="34" charset="0"/>
                <a:ea typeface="ＭＳ Ｐゴシック" pitchFamily="34" charset="-128"/>
              </a:defRPr>
            </a:lvl8pPr>
            <a:lvl9pPr marL="3886200" indent="-228600" eaLnBrk="0" fontAlgn="base" hangingPunct="0">
              <a:spcBef>
                <a:spcPct val="0"/>
              </a:spcBef>
              <a:spcAft>
                <a:spcPct val="0"/>
              </a:spcAft>
              <a:defRPr>
                <a:latin typeface="Calibri" pitchFamily="34" charset="0"/>
                <a:ea typeface="ＭＳ Ｐゴシック" pitchFamily="34" charset="-128"/>
              </a:defRPr>
            </a:lvl9pPr>
          </a:lstStyle>
          <a:p>
            <a:r>
              <a:rPr lang="es-ES_tradnl" dirty="0"/>
              <a:t>Proyecto </a:t>
            </a:r>
            <a:r>
              <a:rPr lang="es-ES_tradnl" dirty="0" smtClean="0"/>
              <a:t>ATCO/</a:t>
            </a:r>
            <a:r>
              <a:rPr lang="es-ES_tradnl" dirty="0"/>
              <a:t>BID</a:t>
            </a:r>
          </a:p>
          <a:p>
            <a:r>
              <a:rPr lang="es-ES_tradnl" dirty="0"/>
              <a:t>“</a:t>
            </a:r>
            <a:r>
              <a:rPr lang="es-ES_tradnl" dirty="0" err="1"/>
              <a:t>Environmental</a:t>
            </a:r>
            <a:r>
              <a:rPr lang="es-ES_tradnl" dirty="0"/>
              <a:t> </a:t>
            </a:r>
            <a:r>
              <a:rPr lang="es-ES_tradnl" dirty="0" err="1"/>
              <a:t>Health</a:t>
            </a:r>
            <a:r>
              <a:rPr lang="es-ES_tradnl" dirty="0"/>
              <a:t> </a:t>
            </a:r>
            <a:r>
              <a:rPr lang="es-ES_tradnl" dirty="0" err="1"/>
              <a:t>Surveillance</a:t>
            </a:r>
            <a:r>
              <a:rPr lang="es-ES_tradnl" dirty="0"/>
              <a:t> </a:t>
            </a:r>
            <a:r>
              <a:rPr lang="es-ES_tradnl" dirty="0" err="1"/>
              <a:t>System</a:t>
            </a:r>
            <a:r>
              <a:rPr lang="es-ES_tradnl" dirty="0"/>
              <a:t> in </a:t>
            </a:r>
            <a:r>
              <a:rPr lang="es-ES_tradnl" dirty="0" err="1"/>
              <a:t>the</a:t>
            </a:r>
            <a:r>
              <a:rPr lang="es-ES_tradnl" dirty="0"/>
              <a:t> Amazon </a:t>
            </a:r>
            <a:r>
              <a:rPr lang="es-ES_tradnl" dirty="0" err="1"/>
              <a:t>Region</a:t>
            </a:r>
            <a:r>
              <a:rPr lang="es-ES_tradnl" dirty="0"/>
              <a:t>”</a:t>
            </a:r>
            <a:endParaRPr lang="en-US" dirty="0"/>
          </a:p>
        </p:txBody>
      </p:sp>
      <p:sp>
        <p:nvSpPr>
          <p:cNvPr id="32" name="CaixaDeTexto 4"/>
          <p:cNvSpPr txBox="1"/>
          <p:nvPr/>
        </p:nvSpPr>
        <p:spPr>
          <a:xfrm>
            <a:off x="4182125" y="5278820"/>
            <a:ext cx="4854928" cy="707886"/>
          </a:xfrm>
          <a:prstGeom prst="rect">
            <a:avLst/>
          </a:prstGeom>
          <a:noFill/>
        </p:spPr>
        <p:txBody>
          <a:bodyPr wrap="square">
            <a:spAutoFit/>
          </a:bodyPr>
          <a:lstStyle/>
          <a:p>
            <a:pPr fontAlgn="auto">
              <a:spcBef>
                <a:spcPts val="0"/>
              </a:spcBef>
              <a:spcAft>
                <a:spcPts val="0"/>
              </a:spcAft>
              <a:defRPr/>
            </a:pPr>
            <a:r>
              <a:rPr lang="es-GT" sz="2000" b="1" dirty="0" smtClean="0">
                <a:solidFill>
                  <a:srgbClr val="0070C0"/>
                </a:solidFill>
                <a:ea typeface="ＭＳ Ｐゴシック" pitchFamily="-65" charset="-128"/>
              </a:rPr>
              <a:t>Amazon Treaty Cooperation</a:t>
            </a:r>
          </a:p>
          <a:p>
            <a:pPr fontAlgn="auto">
              <a:spcBef>
                <a:spcPts val="0"/>
              </a:spcBef>
              <a:spcAft>
                <a:spcPts val="0"/>
              </a:spcAft>
              <a:defRPr/>
            </a:pPr>
            <a:r>
              <a:rPr lang="es-GT" sz="2000" b="1" dirty="0" smtClean="0">
                <a:solidFill>
                  <a:srgbClr val="0070C0"/>
                </a:solidFill>
                <a:ea typeface="ＭＳ Ｐゴシック" pitchFamily="-65" charset="-128"/>
              </a:rPr>
              <a:t>Organization (ATCO)</a:t>
            </a:r>
            <a:endParaRPr lang="es-GT" sz="2000" b="1" dirty="0">
              <a:solidFill>
                <a:srgbClr val="0070C0"/>
              </a:solidFill>
              <a:ea typeface="ＭＳ Ｐゴシック" pitchFamily="-65" charset="-128"/>
            </a:endParaRPr>
          </a:p>
        </p:txBody>
      </p:sp>
      <p:pic>
        <p:nvPicPr>
          <p:cNvPr id="3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21240" y="6041989"/>
            <a:ext cx="3786476" cy="3810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itle 6"/>
          <p:cNvSpPr>
            <a:spLocks noGrp="1"/>
          </p:cNvSpPr>
          <p:nvPr>
            <p:ph type="title"/>
          </p:nvPr>
        </p:nvSpPr>
        <p:spPr>
          <a:xfrm>
            <a:off x="4069887" y="227212"/>
            <a:ext cx="4743116" cy="1600200"/>
          </a:xfrm>
        </p:spPr>
        <p:txBody>
          <a:bodyPr/>
          <a:lstStyle/>
          <a:p>
            <a:r>
              <a:rPr lang="en-US" b="1" dirty="0" smtClean="0">
                <a:solidFill>
                  <a:srgbClr val="C00000"/>
                </a:solidFill>
                <a:latin typeface="Arial" pitchFamily="34" charset="0"/>
              </a:rPr>
              <a:t>Partnerships</a:t>
            </a:r>
            <a:br>
              <a:rPr lang="en-US" b="1" dirty="0" smtClean="0">
                <a:solidFill>
                  <a:srgbClr val="C00000"/>
                </a:solidFill>
                <a:latin typeface="Arial" pitchFamily="34" charset="0"/>
              </a:rPr>
            </a:br>
            <a:endParaRPr lang="en-US" dirty="0"/>
          </a:p>
        </p:txBody>
      </p:sp>
      <p:pic>
        <p:nvPicPr>
          <p:cNvPr id="35"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l="16331" t="9348" r="14194" b="7753"/>
          <a:stretch/>
        </p:blipFill>
        <p:spPr bwMode="auto">
          <a:xfrm>
            <a:off x="3874686" y="1199464"/>
            <a:ext cx="2064904" cy="28390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6" name="CaixaDeTexto 4"/>
          <p:cNvSpPr txBox="1">
            <a:spLocks noChangeArrowheads="1"/>
          </p:cNvSpPr>
          <p:nvPr/>
        </p:nvSpPr>
        <p:spPr bwMode="auto">
          <a:xfrm>
            <a:off x="5939589" y="2150002"/>
            <a:ext cx="2749885"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eaLnBrk="1" hangingPunct="1">
              <a:defRPr sz="2000" b="1">
                <a:solidFill>
                  <a:srgbClr val="0070C0"/>
                </a:solidFill>
                <a:latin typeface="Calibri" pitchFamily="34" charset="0"/>
                <a:ea typeface="ＭＳ Ｐゴシック" pitchFamily="34" charset="-128"/>
              </a:defRPr>
            </a:lvl1pPr>
            <a:lvl2pPr marL="742950" indent="-285750" eaLnBrk="0" hangingPunct="0">
              <a:defRPr>
                <a:latin typeface="Calibri" pitchFamily="34" charset="0"/>
                <a:ea typeface="ＭＳ Ｐゴシック" pitchFamily="34" charset="-128"/>
              </a:defRPr>
            </a:lvl2pPr>
            <a:lvl3pPr marL="1143000" indent="-228600" eaLnBrk="0" hangingPunct="0">
              <a:defRPr>
                <a:latin typeface="Calibri" pitchFamily="34" charset="0"/>
                <a:ea typeface="ＭＳ Ｐゴシック" pitchFamily="34" charset="-128"/>
              </a:defRPr>
            </a:lvl3pPr>
            <a:lvl4pPr marL="1600200" indent="-228600" eaLnBrk="0" hangingPunct="0">
              <a:defRPr>
                <a:latin typeface="Calibri" pitchFamily="34" charset="0"/>
                <a:ea typeface="ＭＳ Ｐゴシック" pitchFamily="34" charset="-128"/>
              </a:defRPr>
            </a:lvl4pPr>
            <a:lvl5pPr marL="2057400" indent="-228600" eaLnBrk="0" hangingPunct="0">
              <a:defRPr>
                <a:latin typeface="Calibri" pitchFamily="34" charset="0"/>
                <a:ea typeface="ＭＳ Ｐゴシック" pitchFamily="34" charset="-128"/>
              </a:defRPr>
            </a:lvl5pPr>
            <a:lvl6pPr marL="2514600" indent="-228600" eaLnBrk="0" fontAlgn="base" hangingPunct="0">
              <a:spcBef>
                <a:spcPct val="0"/>
              </a:spcBef>
              <a:spcAft>
                <a:spcPct val="0"/>
              </a:spcAft>
              <a:defRPr>
                <a:latin typeface="Calibri" pitchFamily="34" charset="0"/>
                <a:ea typeface="ＭＳ Ｐゴシック" pitchFamily="34" charset="-128"/>
              </a:defRPr>
            </a:lvl6pPr>
            <a:lvl7pPr marL="2971800" indent="-228600" eaLnBrk="0" fontAlgn="base" hangingPunct="0">
              <a:spcBef>
                <a:spcPct val="0"/>
              </a:spcBef>
              <a:spcAft>
                <a:spcPct val="0"/>
              </a:spcAft>
              <a:defRPr>
                <a:latin typeface="Calibri" pitchFamily="34" charset="0"/>
                <a:ea typeface="ＭＳ Ｐゴシック" pitchFamily="34" charset="-128"/>
              </a:defRPr>
            </a:lvl7pPr>
            <a:lvl8pPr marL="3429000" indent="-228600" eaLnBrk="0" fontAlgn="base" hangingPunct="0">
              <a:spcBef>
                <a:spcPct val="0"/>
              </a:spcBef>
              <a:spcAft>
                <a:spcPct val="0"/>
              </a:spcAft>
              <a:defRPr>
                <a:latin typeface="Calibri" pitchFamily="34" charset="0"/>
                <a:ea typeface="ＭＳ Ｐゴシック" pitchFamily="34" charset="-128"/>
              </a:defRPr>
            </a:lvl8pPr>
            <a:lvl9pPr marL="3886200" indent="-228600" eaLnBrk="0" fontAlgn="base" hangingPunct="0">
              <a:spcBef>
                <a:spcPct val="0"/>
              </a:spcBef>
              <a:spcAft>
                <a:spcPct val="0"/>
              </a:spcAft>
              <a:defRPr>
                <a:latin typeface="Calibri" pitchFamily="34" charset="0"/>
                <a:ea typeface="ＭＳ Ｐゴシック" pitchFamily="34" charset="-128"/>
              </a:defRPr>
            </a:lvl9pPr>
          </a:lstStyle>
          <a:p>
            <a:r>
              <a:rPr lang="es-ES_tradnl" dirty="0" smtClean="0"/>
              <a:t>MERCOSUL</a:t>
            </a:r>
          </a:p>
          <a:p>
            <a:r>
              <a:rPr lang="es-ES_tradnl" dirty="0" smtClean="0"/>
              <a:t>XXVII RMS, Montevideo</a:t>
            </a:r>
          </a:p>
          <a:p>
            <a:endParaRPr lang="es-ES_tradnl" dirty="0"/>
          </a:p>
        </p:txBody>
      </p:sp>
    </p:spTree>
    <p:extLst>
      <p:ext uri="{BB962C8B-B14F-4D97-AF65-F5344CB8AC3E}">
        <p14:creationId xmlns:p14="http://schemas.microsoft.com/office/powerpoint/2010/main" val="3732898066"/>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p:cNvSpPr txBox="1"/>
          <p:nvPr/>
        </p:nvSpPr>
        <p:spPr>
          <a:xfrm>
            <a:off x="1034853" y="5574572"/>
            <a:ext cx="6721455" cy="369332"/>
          </a:xfrm>
          <a:prstGeom prst="rect">
            <a:avLst/>
          </a:prstGeom>
          <a:noFill/>
        </p:spPr>
        <p:txBody>
          <a:bodyPr wrap="none" rtlCol="0">
            <a:spAutoFit/>
          </a:bodyPr>
          <a:lstStyle/>
          <a:p>
            <a:r>
              <a:rPr lang="es-GT" b="1" dirty="0" smtClean="0">
                <a:solidFill>
                  <a:schemeClr val="accent1">
                    <a:lumMod val="50000"/>
                  </a:schemeClr>
                </a:solidFill>
                <a:hlinkClick r:id="rId2"/>
              </a:rPr>
              <a:t>http://www.climasaludlac.org/</a:t>
            </a:r>
            <a:r>
              <a:rPr lang="es-GT" b="1" dirty="0" smtClean="0">
                <a:solidFill>
                  <a:schemeClr val="accent1">
                    <a:lumMod val="50000"/>
                  </a:schemeClr>
                </a:solidFill>
              </a:rPr>
              <a:t>                       OPS-PNUMA-INSP (MEX)</a:t>
            </a:r>
            <a:endParaRPr lang="es-GT" b="1" dirty="0">
              <a:solidFill>
                <a:schemeClr val="accent1">
                  <a:lumMod val="50000"/>
                </a:schemeClr>
              </a:solidFill>
            </a:endParaRPr>
          </a:p>
        </p:txBody>
      </p:sp>
      <p:pic>
        <p:nvPicPr>
          <p:cNvPr id="2053"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9499" y="757189"/>
            <a:ext cx="7424901" cy="397145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CaixaDeTexto 3"/>
          <p:cNvSpPr txBox="1"/>
          <p:nvPr/>
        </p:nvSpPr>
        <p:spPr>
          <a:xfrm>
            <a:off x="929499" y="4743575"/>
            <a:ext cx="7973869" cy="830997"/>
          </a:xfrm>
          <a:prstGeom prst="rect">
            <a:avLst/>
          </a:prstGeom>
          <a:noFill/>
        </p:spPr>
        <p:txBody>
          <a:bodyPr wrap="square" rtlCol="0">
            <a:spAutoFit/>
          </a:bodyPr>
          <a:lstStyle/>
          <a:p>
            <a:r>
              <a:rPr lang="es-GT" sz="2400" b="1" dirty="0" smtClean="0">
                <a:solidFill>
                  <a:schemeClr val="accent1">
                    <a:lumMod val="50000"/>
                  </a:schemeClr>
                </a:solidFill>
              </a:rPr>
              <a:t>Community of Practice on Health and Climate Change</a:t>
            </a:r>
          </a:p>
          <a:p>
            <a:r>
              <a:rPr lang="es-GT" sz="2400" b="1" i="1" dirty="0" smtClean="0">
                <a:solidFill>
                  <a:srgbClr val="FF0000"/>
                </a:solidFill>
              </a:rPr>
              <a:t>Comunidad </a:t>
            </a:r>
            <a:r>
              <a:rPr lang="es-GT" sz="2400" b="1" i="1" dirty="0">
                <a:solidFill>
                  <a:srgbClr val="FF0000"/>
                </a:solidFill>
              </a:rPr>
              <a:t>de Práctica </a:t>
            </a:r>
            <a:r>
              <a:rPr lang="es-GT" sz="2400" b="1" i="1" dirty="0" smtClean="0">
                <a:solidFill>
                  <a:srgbClr val="FF0000"/>
                </a:solidFill>
              </a:rPr>
              <a:t>en Salud y Cambio Climático </a:t>
            </a:r>
            <a:endParaRPr lang="es-GT" sz="3200" b="1" i="1" dirty="0" smtClean="0">
              <a:solidFill>
                <a:srgbClr val="FF0000"/>
              </a:solidFill>
            </a:endParaRPr>
          </a:p>
        </p:txBody>
      </p:sp>
    </p:spTree>
    <p:extLst>
      <p:ext uri="{BB962C8B-B14F-4D97-AF65-F5344CB8AC3E}">
        <p14:creationId xmlns:p14="http://schemas.microsoft.com/office/powerpoint/2010/main" val="1978826120"/>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Climate Change, Air Pollution and Health in </a:t>
            </a:r>
            <a:r>
              <a:rPr lang="en-US" dirty="0"/>
              <a:t>the </a:t>
            </a:r>
            <a:r>
              <a:rPr lang="en-US" dirty="0" smtClean="0"/>
              <a:t>Americas</a:t>
            </a:r>
            <a:endParaRPr lang="en-US" dirty="0"/>
          </a:p>
        </p:txBody>
      </p:sp>
      <p:sp>
        <p:nvSpPr>
          <p:cNvPr id="6" name="Text Placeholder 5"/>
          <p:cNvSpPr>
            <a:spLocks noGrp="1"/>
          </p:cNvSpPr>
          <p:nvPr>
            <p:ph type="body" idx="1"/>
          </p:nvPr>
        </p:nvSpPr>
        <p:spPr/>
        <p:txBody>
          <a:bodyPr/>
          <a:lstStyle/>
          <a:p>
            <a:endParaRPr lang="en-US"/>
          </a:p>
        </p:txBody>
      </p:sp>
      <p:sp>
        <p:nvSpPr>
          <p:cNvPr id="4" name="Slide Number Placeholder 3"/>
          <p:cNvSpPr>
            <a:spLocks noGrp="1"/>
          </p:cNvSpPr>
          <p:nvPr>
            <p:ph type="sldNum" sz="quarter" idx="4"/>
          </p:nvPr>
        </p:nvSpPr>
        <p:spPr/>
        <p:txBody>
          <a:bodyPr/>
          <a:lstStyle/>
          <a:p>
            <a:fld id="{7698B45C-09C7-497B-9261-07F290CB2D4C}" type="slidenum">
              <a:rPr lang="en-US" smtClean="0"/>
              <a:t>7</a:t>
            </a:fld>
            <a:endParaRPr lang="en-US"/>
          </a:p>
        </p:txBody>
      </p:sp>
    </p:spTree>
    <p:extLst>
      <p:ext uri="{BB962C8B-B14F-4D97-AF65-F5344CB8AC3E}">
        <p14:creationId xmlns:p14="http://schemas.microsoft.com/office/powerpoint/2010/main" val="2721020913"/>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tle 1"/>
          <p:cNvSpPr>
            <a:spLocks noGrp="1"/>
          </p:cNvSpPr>
          <p:nvPr>
            <p:ph type="title"/>
          </p:nvPr>
        </p:nvSpPr>
        <p:spPr>
          <a:xfrm>
            <a:off x="661164" y="351699"/>
            <a:ext cx="7632700" cy="721562"/>
          </a:xfrm>
        </p:spPr>
        <p:txBody>
          <a:bodyPr vert="horz" lIns="91440" tIns="45720" rIns="91440" bIns="45720" rtlCol="0" anchor="b">
            <a:noAutofit/>
          </a:bodyPr>
          <a:lstStyle/>
          <a:p>
            <a:r>
              <a:rPr lang="en-GB" sz="3600" dirty="0" smtClean="0"/>
              <a:t>Ambient Air </a:t>
            </a:r>
            <a:r>
              <a:rPr lang="en-GB" sz="3600" dirty="0"/>
              <a:t>Pollution and Health </a:t>
            </a:r>
          </a:p>
        </p:txBody>
      </p:sp>
      <p:sp>
        <p:nvSpPr>
          <p:cNvPr id="28674" name="Content Placeholder 2"/>
          <p:cNvSpPr>
            <a:spLocks noGrp="1"/>
          </p:cNvSpPr>
          <p:nvPr>
            <p:ph idx="1"/>
          </p:nvPr>
        </p:nvSpPr>
        <p:spPr>
          <a:xfrm>
            <a:off x="657653" y="1361991"/>
            <a:ext cx="4566873" cy="5021856"/>
          </a:xfrm>
        </p:spPr>
        <p:txBody>
          <a:bodyPr/>
          <a:lstStyle/>
          <a:p>
            <a:pPr marL="0" indent="0">
              <a:lnSpc>
                <a:spcPct val="90000"/>
              </a:lnSpc>
              <a:spcBef>
                <a:spcPct val="0"/>
              </a:spcBef>
              <a:buFontTx/>
              <a:buNone/>
            </a:pPr>
            <a:r>
              <a:rPr lang="en-GB" sz="2000" dirty="0"/>
              <a:t>~   22 % of disease &amp; deaths from </a:t>
            </a:r>
            <a:r>
              <a:rPr lang="en-GB" sz="2000" b="1" dirty="0"/>
              <a:t>ischaemic heart disease</a:t>
            </a:r>
          </a:p>
          <a:p>
            <a:pPr marL="0" indent="0">
              <a:lnSpc>
                <a:spcPct val="90000"/>
              </a:lnSpc>
              <a:spcBef>
                <a:spcPct val="0"/>
              </a:spcBef>
              <a:buFontTx/>
              <a:buNone/>
            </a:pPr>
            <a:r>
              <a:rPr lang="en-GB" sz="2000" dirty="0"/>
              <a:t>~   15 % of  deaths from </a:t>
            </a:r>
            <a:r>
              <a:rPr lang="en-GB" sz="2000" b="1" dirty="0"/>
              <a:t>pneumonia in children under 5</a:t>
            </a:r>
          </a:p>
          <a:p>
            <a:pPr marL="0" indent="0">
              <a:lnSpc>
                <a:spcPct val="90000"/>
              </a:lnSpc>
              <a:spcBef>
                <a:spcPct val="0"/>
              </a:spcBef>
              <a:buFontTx/>
              <a:buNone/>
            </a:pPr>
            <a:r>
              <a:rPr lang="en-GB" sz="2000" dirty="0"/>
              <a:t>~   5% of </a:t>
            </a:r>
            <a:r>
              <a:rPr lang="en-GB" sz="2000" b="1" dirty="0"/>
              <a:t>COPD</a:t>
            </a:r>
            <a:r>
              <a:rPr lang="en-GB" sz="2000" dirty="0"/>
              <a:t> deaths – (from ambient ozone pollution)</a:t>
            </a:r>
          </a:p>
          <a:p>
            <a:pPr marL="0" indent="0">
              <a:lnSpc>
                <a:spcPct val="90000"/>
              </a:lnSpc>
              <a:spcBef>
                <a:spcPct val="0"/>
              </a:spcBef>
              <a:buNone/>
            </a:pPr>
            <a:r>
              <a:rPr lang="en-US" sz="2000" dirty="0"/>
              <a:t>      </a:t>
            </a:r>
          </a:p>
          <a:p>
            <a:pPr marL="0" indent="0">
              <a:lnSpc>
                <a:spcPct val="90000"/>
              </a:lnSpc>
              <a:spcBef>
                <a:spcPct val="0"/>
              </a:spcBef>
              <a:buNone/>
            </a:pPr>
            <a:r>
              <a:rPr lang="en-US" sz="2000" b="1" dirty="0">
                <a:solidFill>
                  <a:srgbClr val="FF0000"/>
                </a:solidFill>
              </a:rPr>
              <a:t>152,000 deaths in the Americas </a:t>
            </a:r>
            <a:r>
              <a:rPr lang="en-US" sz="2000" dirty="0"/>
              <a:t>in 2012 (WHO, 2014)</a:t>
            </a:r>
            <a:endParaRPr lang="en-GB" sz="2000" dirty="0"/>
          </a:p>
          <a:p>
            <a:pPr marL="0" indent="0">
              <a:lnSpc>
                <a:spcPct val="90000"/>
              </a:lnSpc>
              <a:spcBef>
                <a:spcPct val="0"/>
              </a:spcBef>
              <a:buFontTx/>
              <a:buNone/>
            </a:pPr>
            <a:endParaRPr lang="en-GB" sz="2000" dirty="0"/>
          </a:p>
          <a:p>
            <a:pPr marL="0" indent="0">
              <a:lnSpc>
                <a:spcPct val="90000"/>
              </a:lnSpc>
              <a:spcBef>
                <a:spcPct val="0"/>
              </a:spcBef>
              <a:buFontTx/>
              <a:buNone/>
            </a:pPr>
            <a:r>
              <a:rPr lang="en-GB" sz="2000" dirty="0"/>
              <a:t>Other effects include: Cancer, </a:t>
            </a:r>
          </a:p>
          <a:p>
            <a:pPr marL="0" indent="0">
              <a:lnSpc>
                <a:spcPct val="90000"/>
              </a:lnSpc>
              <a:spcBef>
                <a:spcPct val="0"/>
              </a:spcBef>
              <a:buNone/>
            </a:pPr>
            <a:r>
              <a:rPr lang="en-GB" sz="2000" dirty="0"/>
              <a:t>asthma, and adverse pregnancy outcomes.</a:t>
            </a:r>
          </a:p>
        </p:txBody>
      </p:sp>
      <p:pic>
        <p:nvPicPr>
          <p:cNvPr id="6" name="Picture 3"/>
          <p:cNvPicPr>
            <a:picLocks noChangeAspect="1" noChangeArrowheads="1"/>
          </p:cNvPicPr>
          <p:nvPr/>
        </p:nvPicPr>
        <p:blipFill>
          <a:blip r:embed="rId3" cstate="email">
            <a:extLst>
              <a:ext uri="{BEBA8EAE-BF5A-486C-A8C5-ECC9F3942E4B}">
                <a14:imgProps xmlns:a14="http://schemas.microsoft.com/office/drawing/2010/main">
                  <a14:imgLayer r:embed="rId4">
                    <a14:imgEffect>
                      <a14:sharpenSoften amount="50000"/>
                    </a14:imgEffect>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5271711" y="1249543"/>
            <a:ext cx="3603248" cy="287648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4"/>
          </p:nvPr>
        </p:nvSpPr>
        <p:spPr/>
        <p:txBody>
          <a:bodyPr/>
          <a:lstStyle/>
          <a:p>
            <a:fld id="{7698B45C-09C7-497B-9261-07F290CB2D4C}" type="slidenum">
              <a:rPr lang="en-US" smtClean="0"/>
              <a:t>8</a:t>
            </a:fld>
            <a:endParaRPr lang="en-US" dirty="0"/>
          </a:p>
        </p:txBody>
      </p:sp>
      <p:sp>
        <p:nvSpPr>
          <p:cNvPr id="3" name="Rectangle 2"/>
          <p:cNvSpPr/>
          <p:nvPr/>
        </p:nvSpPr>
        <p:spPr>
          <a:xfrm>
            <a:off x="661164" y="5045498"/>
            <a:ext cx="8107611" cy="1015663"/>
          </a:xfrm>
          <a:prstGeom prst="rect">
            <a:avLst/>
          </a:prstGeom>
        </p:spPr>
        <p:txBody>
          <a:bodyPr wrap="square">
            <a:spAutoFit/>
          </a:bodyPr>
          <a:lstStyle/>
          <a:p>
            <a:r>
              <a:rPr lang="en-US" sz="2000" b="1" dirty="0">
                <a:solidFill>
                  <a:srgbClr val="7F7F7F"/>
                </a:solidFill>
                <a:latin typeface="+mj-lt"/>
              </a:rPr>
              <a:t>For each 10 µg/m3 increase of PM10 there is an estimated excess or risk of death of  0.7%</a:t>
            </a:r>
            <a:r>
              <a:rPr lang="en-US" sz="2000" dirty="0">
                <a:solidFill>
                  <a:srgbClr val="7F7F7F"/>
                </a:solidFill>
                <a:latin typeface="+mj-lt"/>
              </a:rPr>
              <a:t> in Mexico City, Santiago and São Paulo (HEI, 2012. ESCALA)</a:t>
            </a:r>
          </a:p>
        </p:txBody>
      </p:sp>
    </p:spTree>
    <p:extLst>
      <p:ext uri="{BB962C8B-B14F-4D97-AF65-F5344CB8AC3E}">
        <p14:creationId xmlns:p14="http://schemas.microsoft.com/office/powerpoint/2010/main" val="2101823856"/>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tle 1"/>
          <p:cNvSpPr>
            <a:spLocks noGrp="1"/>
          </p:cNvSpPr>
          <p:nvPr>
            <p:ph type="title"/>
          </p:nvPr>
        </p:nvSpPr>
        <p:spPr>
          <a:xfrm>
            <a:off x="661164" y="351699"/>
            <a:ext cx="7632700" cy="721562"/>
          </a:xfrm>
        </p:spPr>
        <p:txBody>
          <a:bodyPr vert="horz" lIns="91440" tIns="45720" rIns="91440" bIns="45720" rtlCol="0" anchor="b">
            <a:noAutofit/>
          </a:bodyPr>
          <a:lstStyle/>
          <a:p>
            <a:r>
              <a:rPr lang="en-GB" sz="4000" dirty="0" smtClean="0"/>
              <a:t>Indoor Air </a:t>
            </a:r>
            <a:r>
              <a:rPr lang="en-GB" sz="4000" dirty="0"/>
              <a:t>Pollution and Health </a:t>
            </a:r>
          </a:p>
        </p:txBody>
      </p:sp>
      <p:sp>
        <p:nvSpPr>
          <p:cNvPr id="28674" name="Content Placeholder 2"/>
          <p:cNvSpPr>
            <a:spLocks noGrp="1"/>
          </p:cNvSpPr>
          <p:nvPr>
            <p:ph idx="1"/>
          </p:nvPr>
        </p:nvSpPr>
        <p:spPr>
          <a:xfrm>
            <a:off x="638173" y="1268412"/>
            <a:ext cx="4841188" cy="5021856"/>
          </a:xfrm>
        </p:spPr>
        <p:txBody>
          <a:bodyPr/>
          <a:lstStyle/>
          <a:p>
            <a:pPr marL="0" indent="0">
              <a:lnSpc>
                <a:spcPct val="90000"/>
              </a:lnSpc>
              <a:spcBef>
                <a:spcPts val="0"/>
              </a:spcBef>
              <a:buNone/>
            </a:pPr>
            <a:r>
              <a:rPr lang="en-GB" sz="2000" dirty="0" smtClean="0">
                <a:solidFill>
                  <a:srgbClr val="626262"/>
                </a:solidFill>
              </a:rPr>
              <a:t>~ </a:t>
            </a:r>
            <a:r>
              <a:rPr lang="en-GB" sz="2000" dirty="0">
                <a:solidFill>
                  <a:srgbClr val="626262"/>
                </a:solidFill>
              </a:rPr>
              <a:t>50% of all pneumonia deaths among children under 5</a:t>
            </a:r>
          </a:p>
          <a:p>
            <a:pPr marL="0" indent="0">
              <a:lnSpc>
                <a:spcPct val="90000"/>
              </a:lnSpc>
              <a:spcBef>
                <a:spcPts val="0"/>
              </a:spcBef>
              <a:buNone/>
            </a:pPr>
            <a:r>
              <a:rPr lang="en-GB" sz="2000" dirty="0">
                <a:solidFill>
                  <a:srgbClr val="626262"/>
                </a:solidFill>
              </a:rPr>
              <a:t>~  30% of all COPD (Chronic obstructive pulmonary disease) deaths</a:t>
            </a:r>
          </a:p>
          <a:p>
            <a:pPr marL="0" indent="0">
              <a:lnSpc>
                <a:spcPct val="90000"/>
              </a:lnSpc>
              <a:spcBef>
                <a:spcPts val="0"/>
              </a:spcBef>
              <a:buFontTx/>
              <a:buNone/>
            </a:pPr>
            <a:r>
              <a:rPr lang="en-GB" sz="2000" dirty="0">
                <a:solidFill>
                  <a:srgbClr val="626262"/>
                </a:solidFill>
              </a:rPr>
              <a:t>~  18% of disease &amp; deaths from ischaemic heart disease</a:t>
            </a:r>
          </a:p>
          <a:p>
            <a:pPr marL="0" indent="0">
              <a:lnSpc>
                <a:spcPct val="90000"/>
              </a:lnSpc>
              <a:spcBef>
                <a:spcPts val="0"/>
              </a:spcBef>
              <a:buFontTx/>
              <a:buNone/>
            </a:pPr>
            <a:endParaRPr lang="en-US" sz="2800" b="1" dirty="0" smtClean="0">
              <a:solidFill>
                <a:srgbClr val="FF0000"/>
              </a:solidFill>
              <a:latin typeface="Times" charset="0"/>
            </a:endParaRPr>
          </a:p>
          <a:p>
            <a:pPr marL="0" indent="0">
              <a:lnSpc>
                <a:spcPct val="90000"/>
              </a:lnSpc>
              <a:spcBef>
                <a:spcPts val="0"/>
              </a:spcBef>
              <a:buFontTx/>
              <a:buNone/>
            </a:pPr>
            <a:r>
              <a:rPr lang="en-US" sz="2800" b="1" dirty="0" smtClean="0">
                <a:solidFill>
                  <a:srgbClr val="FF0000"/>
                </a:solidFill>
                <a:latin typeface="Times" charset="0"/>
              </a:rPr>
              <a:t>80,000 deaths in LAC for the year </a:t>
            </a:r>
            <a:r>
              <a:rPr lang="en-US" sz="2800" b="1" dirty="0">
                <a:solidFill>
                  <a:srgbClr val="FF0000"/>
                </a:solidFill>
                <a:latin typeface="Times" charset="0"/>
              </a:rPr>
              <a:t>2012 (WHO, </a:t>
            </a:r>
            <a:r>
              <a:rPr lang="en-US" sz="2800" b="1" dirty="0" smtClean="0">
                <a:solidFill>
                  <a:srgbClr val="FF0000"/>
                </a:solidFill>
                <a:latin typeface="Times" charset="0"/>
              </a:rPr>
              <a:t>2014)</a:t>
            </a:r>
          </a:p>
          <a:p>
            <a:pPr marL="0" indent="0">
              <a:lnSpc>
                <a:spcPct val="90000"/>
              </a:lnSpc>
              <a:spcBef>
                <a:spcPts val="0"/>
              </a:spcBef>
              <a:buFontTx/>
              <a:buNone/>
            </a:pPr>
            <a:r>
              <a:rPr lang="en-US" sz="2800" b="1" dirty="0" smtClean="0">
                <a:solidFill>
                  <a:srgbClr val="FF0000"/>
                </a:solidFill>
                <a:latin typeface="Times" charset="0"/>
              </a:rPr>
              <a:t> </a:t>
            </a:r>
            <a:endParaRPr lang="en-GB" sz="2000" b="1" dirty="0">
              <a:solidFill>
                <a:srgbClr val="626262"/>
              </a:solidFill>
            </a:endParaRPr>
          </a:p>
          <a:p>
            <a:pPr marL="0" indent="0"/>
            <a:r>
              <a:rPr lang="es-ES" sz="2000" dirty="0">
                <a:solidFill>
                  <a:srgbClr val="626262"/>
                </a:solidFill>
              </a:rPr>
              <a:t> </a:t>
            </a:r>
            <a:r>
              <a:rPr lang="es-ES" sz="2000" dirty="0" err="1">
                <a:solidFill>
                  <a:srgbClr val="626262"/>
                </a:solidFill>
              </a:rPr>
              <a:t>Burning</a:t>
            </a:r>
            <a:r>
              <a:rPr lang="es-ES" sz="2000" dirty="0">
                <a:solidFill>
                  <a:srgbClr val="626262"/>
                </a:solidFill>
              </a:rPr>
              <a:t> of </a:t>
            </a:r>
            <a:r>
              <a:rPr lang="es-ES" sz="2000" dirty="0" err="1">
                <a:solidFill>
                  <a:srgbClr val="626262"/>
                </a:solidFill>
              </a:rPr>
              <a:t>solid</a:t>
            </a:r>
            <a:r>
              <a:rPr lang="es-ES" sz="2000" dirty="0">
                <a:solidFill>
                  <a:srgbClr val="626262"/>
                </a:solidFill>
              </a:rPr>
              <a:t> </a:t>
            </a:r>
            <a:r>
              <a:rPr lang="es-ES" sz="2000" dirty="0" err="1">
                <a:solidFill>
                  <a:srgbClr val="626262"/>
                </a:solidFill>
              </a:rPr>
              <a:t>fuels</a:t>
            </a:r>
            <a:r>
              <a:rPr lang="es-ES" sz="2000" dirty="0">
                <a:solidFill>
                  <a:srgbClr val="626262"/>
                </a:solidFill>
              </a:rPr>
              <a:t> </a:t>
            </a:r>
            <a:r>
              <a:rPr lang="es-ES" sz="2000" dirty="0" err="1">
                <a:solidFill>
                  <a:srgbClr val="626262"/>
                </a:solidFill>
              </a:rPr>
              <a:t>indoors</a:t>
            </a:r>
            <a:r>
              <a:rPr lang="es-ES" sz="2000" dirty="0">
                <a:solidFill>
                  <a:srgbClr val="626262"/>
                </a:solidFill>
              </a:rPr>
              <a:t> </a:t>
            </a:r>
            <a:r>
              <a:rPr lang="es-ES" sz="2000" dirty="0" err="1">
                <a:solidFill>
                  <a:srgbClr val="626262"/>
                </a:solidFill>
              </a:rPr>
              <a:t>is</a:t>
            </a:r>
            <a:r>
              <a:rPr lang="es-ES" sz="2000" dirty="0">
                <a:solidFill>
                  <a:srgbClr val="626262"/>
                </a:solidFill>
              </a:rPr>
              <a:t> </a:t>
            </a:r>
            <a:r>
              <a:rPr lang="es-ES" sz="2000" dirty="0" err="1">
                <a:solidFill>
                  <a:srgbClr val="626262"/>
                </a:solidFill>
              </a:rPr>
              <a:t>the</a:t>
            </a:r>
            <a:r>
              <a:rPr lang="es-ES" sz="2000" dirty="0">
                <a:solidFill>
                  <a:srgbClr val="626262"/>
                </a:solidFill>
              </a:rPr>
              <a:t> </a:t>
            </a:r>
            <a:r>
              <a:rPr lang="es-ES" sz="2000" dirty="0" err="1">
                <a:solidFill>
                  <a:srgbClr val="626262"/>
                </a:solidFill>
              </a:rPr>
              <a:t>main</a:t>
            </a:r>
            <a:r>
              <a:rPr lang="es-ES" sz="2000" dirty="0">
                <a:solidFill>
                  <a:srgbClr val="626262"/>
                </a:solidFill>
              </a:rPr>
              <a:t> </a:t>
            </a:r>
            <a:r>
              <a:rPr lang="es-ES" sz="2000" dirty="0" err="1">
                <a:solidFill>
                  <a:srgbClr val="626262"/>
                </a:solidFill>
              </a:rPr>
              <a:t>environmental</a:t>
            </a:r>
            <a:r>
              <a:rPr lang="es-ES" sz="2000" dirty="0">
                <a:solidFill>
                  <a:srgbClr val="626262"/>
                </a:solidFill>
              </a:rPr>
              <a:t> </a:t>
            </a:r>
            <a:r>
              <a:rPr lang="es-ES" sz="2000" dirty="0" err="1">
                <a:solidFill>
                  <a:srgbClr val="626262"/>
                </a:solidFill>
              </a:rPr>
              <a:t>risk</a:t>
            </a:r>
            <a:r>
              <a:rPr lang="es-ES" sz="2000" dirty="0">
                <a:solidFill>
                  <a:srgbClr val="626262"/>
                </a:solidFill>
              </a:rPr>
              <a:t> in </a:t>
            </a:r>
            <a:r>
              <a:rPr lang="es-ES" sz="2000" dirty="0" err="1">
                <a:solidFill>
                  <a:srgbClr val="626262"/>
                </a:solidFill>
              </a:rPr>
              <a:t>the</a:t>
            </a:r>
            <a:r>
              <a:rPr lang="es-ES" sz="2000" dirty="0">
                <a:solidFill>
                  <a:srgbClr val="626262"/>
                </a:solidFill>
              </a:rPr>
              <a:t> </a:t>
            </a:r>
            <a:r>
              <a:rPr lang="es-ES" sz="2000" dirty="0" smtClean="0">
                <a:solidFill>
                  <a:srgbClr val="626262"/>
                </a:solidFill>
              </a:rPr>
              <a:t>Americas</a:t>
            </a:r>
            <a:r>
              <a:rPr lang="es-ES" sz="2000" baseline="30000" dirty="0" smtClean="0">
                <a:solidFill>
                  <a:srgbClr val="626262"/>
                </a:solidFill>
              </a:rPr>
              <a:t>1</a:t>
            </a:r>
            <a:endParaRPr lang="en-GB" sz="2000" baseline="30000" dirty="0">
              <a:latin typeface="Times" charset="0"/>
            </a:endParaRPr>
          </a:p>
          <a:p>
            <a:pPr marL="0" indent="0"/>
            <a:endParaRPr lang="en-GB" sz="3600" dirty="0">
              <a:latin typeface="Times" charset="0"/>
            </a:endParaRPr>
          </a:p>
        </p:txBody>
      </p:sp>
      <p:pic>
        <p:nvPicPr>
          <p:cNvPr id="7" name="Picture 4"/>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5479361" y="1073261"/>
            <a:ext cx="2890915" cy="2291063"/>
          </a:xfrm>
          <a:prstGeom prst="rect">
            <a:avLst/>
          </a:prstGeom>
          <a:ln>
            <a:noFill/>
          </a:ln>
          <a:effectLst>
            <a:outerShdw blurRad="292100" dist="139700" dir="2700000" algn="tl" rotWithShape="0">
              <a:srgbClr val="333333">
                <a:alpha val="65000"/>
              </a:srgbClr>
            </a:outerShdw>
          </a:effectLst>
          <a:extLs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4"/>
          </p:nvPr>
        </p:nvSpPr>
        <p:spPr/>
        <p:txBody>
          <a:bodyPr/>
          <a:lstStyle/>
          <a:p>
            <a:fld id="{7698B45C-09C7-497B-9261-07F290CB2D4C}" type="slidenum">
              <a:rPr lang="en-US" smtClean="0"/>
              <a:t>9</a:t>
            </a:fld>
            <a:endParaRPr lang="en-US" dirty="0"/>
          </a:p>
        </p:txBody>
      </p:sp>
      <p:sp>
        <p:nvSpPr>
          <p:cNvPr id="3" name="Rectangle 2"/>
          <p:cNvSpPr/>
          <p:nvPr/>
        </p:nvSpPr>
        <p:spPr>
          <a:xfrm>
            <a:off x="5721685" y="3492724"/>
            <a:ext cx="2795644" cy="2008242"/>
          </a:xfrm>
          <a:prstGeom prst="rect">
            <a:avLst/>
          </a:prstGeom>
        </p:spPr>
        <p:txBody>
          <a:bodyPr wrap="square">
            <a:spAutoFit/>
          </a:bodyPr>
          <a:lstStyle/>
          <a:p>
            <a:pPr marL="0" indent="0">
              <a:lnSpc>
                <a:spcPct val="90000"/>
              </a:lnSpc>
              <a:spcBef>
                <a:spcPts val="0"/>
              </a:spcBef>
              <a:buFontTx/>
              <a:buNone/>
            </a:pPr>
            <a:r>
              <a:rPr lang="en-GB" sz="2000" dirty="0">
                <a:solidFill>
                  <a:srgbClr val="626262"/>
                </a:solidFill>
                <a:latin typeface="+mj-lt"/>
              </a:rPr>
              <a:t>Other health effects include: Cancer, </a:t>
            </a:r>
          </a:p>
          <a:p>
            <a:pPr marL="0" indent="0">
              <a:lnSpc>
                <a:spcPct val="90000"/>
              </a:lnSpc>
              <a:spcBef>
                <a:spcPts val="0"/>
              </a:spcBef>
              <a:buNone/>
            </a:pPr>
            <a:r>
              <a:rPr lang="en-GB" sz="2000" dirty="0">
                <a:solidFill>
                  <a:srgbClr val="626262"/>
                </a:solidFill>
                <a:latin typeface="+mj-lt"/>
              </a:rPr>
              <a:t>Asthma, Cataracts, Adverse pregnancy outcomes, and Tuberculosis </a:t>
            </a:r>
          </a:p>
          <a:p>
            <a:pPr marL="0" indent="0">
              <a:lnSpc>
                <a:spcPct val="90000"/>
              </a:lnSpc>
              <a:spcBef>
                <a:spcPts val="0"/>
              </a:spcBef>
              <a:buNone/>
            </a:pPr>
            <a:endParaRPr lang="es-ES" dirty="0"/>
          </a:p>
        </p:txBody>
      </p:sp>
      <p:sp>
        <p:nvSpPr>
          <p:cNvPr id="8" name="Rectangle 7"/>
          <p:cNvSpPr/>
          <p:nvPr/>
        </p:nvSpPr>
        <p:spPr>
          <a:xfrm>
            <a:off x="560681" y="5782437"/>
            <a:ext cx="4572000" cy="507831"/>
          </a:xfrm>
          <a:prstGeom prst="rect">
            <a:avLst/>
          </a:prstGeom>
        </p:spPr>
        <p:txBody>
          <a:bodyPr>
            <a:spAutoFit/>
          </a:bodyPr>
          <a:lstStyle/>
          <a:p>
            <a:r>
              <a:rPr lang="en-US" sz="900" dirty="0" smtClean="0">
                <a:solidFill>
                  <a:srgbClr val="7F7F7F"/>
                </a:solidFill>
                <a:latin typeface="Arial Narrow" charset="0"/>
                <a:ea typeface="ＭＳ Ｐゴシック" charset="0"/>
              </a:rPr>
              <a:t>(1) Institute </a:t>
            </a:r>
            <a:r>
              <a:rPr lang="en-US" sz="900" dirty="0">
                <a:solidFill>
                  <a:srgbClr val="7F7F7F"/>
                </a:solidFill>
                <a:latin typeface="Arial Narrow" charset="0"/>
                <a:ea typeface="ＭＳ Ｐゴシック" charset="0"/>
              </a:rPr>
              <a:t>of Health Metrics and Evaluation.  GBD 2010 Results by Risk Factor 1990-2010; Results by Risk and Region: </a:t>
            </a:r>
            <a:r>
              <a:rPr lang="en-US" sz="800" dirty="0">
                <a:solidFill>
                  <a:srgbClr val="7F7F7F"/>
                </a:solidFill>
                <a:latin typeface="Arial Narrow" charset="0"/>
                <a:ea typeface="ＭＳ Ｐゴシック" charset="0"/>
              </a:rPr>
              <a:t>[http://www.healthmetricsandevaluation.org/gbd/visualizations/gbd-2010-change-leading-causes-and-risks-between-1990-and-2010</a:t>
            </a:r>
            <a:endParaRPr lang="en-US" sz="900" dirty="0"/>
          </a:p>
        </p:txBody>
      </p:sp>
    </p:spTree>
    <p:extLst>
      <p:ext uri="{BB962C8B-B14F-4D97-AF65-F5344CB8AC3E}">
        <p14:creationId xmlns:p14="http://schemas.microsoft.com/office/powerpoint/2010/main" val="3282688051"/>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600" dirty="0" smtClean="0"/>
              <a:t>WHO Air Quality Guidelines</a:t>
            </a:r>
            <a:endParaRPr lang="en-US" sz="3600" dirty="0"/>
          </a:p>
        </p:txBody>
      </p:sp>
      <p:sp>
        <p:nvSpPr>
          <p:cNvPr id="2" name="Slide Number Placeholder 1"/>
          <p:cNvSpPr>
            <a:spLocks noGrp="1"/>
          </p:cNvSpPr>
          <p:nvPr>
            <p:ph type="sldNum" sz="quarter" idx="4294967295"/>
          </p:nvPr>
        </p:nvSpPr>
        <p:spPr>
          <a:xfrm>
            <a:off x="8582025" y="6356350"/>
            <a:ext cx="561975" cy="365125"/>
          </a:xfrm>
        </p:spPr>
        <p:txBody>
          <a:bodyPr/>
          <a:lstStyle/>
          <a:p>
            <a:pPr fontAlgn="base">
              <a:spcBef>
                <a:spcPct val="0"/>
              </a:spcBef>
              <a:spcAft>
                <a:spcPct val="0"/>
              </a:spcAft>
              <a:defRPr/>
            </a:pPr>
            <a:fld id="{1452F34C-515E-4593-B725-230C6E2B12DD}" type="slidenum">
              <a:rPr lang="en-US" smtClean="0">
                <a:solidFill>
                  <a:prstClr val="black"/>
                </a:solidFill>
                <a:ea typeface="MS PGothic" pitchFamily="34" charset="-128"/>
              </a:rPr>
              <a:pPr fontAlgn="base">
                <a:spcBef>
                  <a:spcPct val="0"/>
                </a:spcBef>
                <a:spcAft>
                  <a:spcPct val="0"/>
                </a:spcAft>
                <a:defRPr/>
              </a:pPr>
              <a:t>10</a:t>
            </a:fld>
            <a:endParaRPr lang="en-US">
              <a:solidFill>
                <a:prstClr val="black"/>
              </a:solidFill>
              <a:ea typeface="MS PGothic" pitchFamily="34" charset="-128"/>
            </a:endParaRPr>
          </a:p>
        </p:txBody>
      </p:sp>
      <p:graphicFrame>
        <p:nvGraphicFramePr>
          <p:cNvPr id="3" name="Table 2"/>
          <p:cNvGraphicFramePr>
            <a:graphicFrameLocks noGrp="1"/>
          </p:cNvGraphicFramePr>
          <p:nvPr>
            <p:extLst>
              <p:ext uri="{D42A27DB-BD31-4B8C-83A1-F6EECF244321}">
                <p14:modId xmlns:p14="http://schemas.microsoft.com/office/powerpoint/2010/main" val="2973681162"/>
              </p:ext>
            </p:extLst>
          </p:nvPr>
        </p:nvGraphicFramePr>
        <p:xfrm>
          <a:off x="1266825" y="1868909"/>
          <a:ext cx="7315200" cy="2148840"/>
        </p:xfrm>
        <a:graphic>
          <a:graphicData uri="http://schemas.openxmlformats.org/drawingml/2006/table">
            <a:tbl>
              <a:tblPr firstRow="1" bandRow="1">
                <a:tableStyleId>{5C22544A-7EE6-4342-B048-85BDC9FD1C3A}</a:tableStyleId>
              </a:tblPr>
              <a:tblGrid>
                <a:gridCol w="838200"/>
                <a:gridCol w="1524000"/>
                <a:gridCol w="1600200"/>
                <a:gridCol w="3352800"/>
              </a:tblGrid>
              <a:tr h="396240">
                <a:tc>
                  <a:txBody>
                    <a:bodyPr/>
                    <a:lstStyle/>
                    <a:p>
                      <a:endParaRPr lang="en-US" dirty="0"/>
                    </a:p>
                  </a:txBody>
                  <a:tcPr/>
                </a:tc>
                <a:tc>
                  <a:txBody>
                    <a:bodyPr/>
                    <a:lstStyle/>
                    <a:p>
                      <a:r>
                        <a:rPr lang="en-US" sz="1800" b="1" kern="1200" dirty="0" smtClean="0">
                          <a:solidFill>
                            <a:schemeClr val="lt1"/>
                          </a:solidFill>
                          <a:effectLst/>
                          <a:latin typeface="+mn-lt"/>
                          <a:ea typeface="+mn-ea"/>
                          <a:cs typeface="+mn-cs"/>
                        </a:rPr>
                        <a:t>PM</a:t>
                      </a:r>
                      <a:r>
                        <a:rPr lang="en-US" sz="1800" b="1" kern="1200" baseline="-25000" dirty="0" smtClean="0">
                          <a:solidFill>
                            <a:schemeClr val="lt1"/>
                          </a:solidFill>
                          <a:effectLst/>
                          <a:latin typeface="+mn-lt"/>
                          <a:ea typeface="+mn-ea"/>
                          <a:cs typeface="+mn-cs"/>
                        </a:rPr>
                        <a:t>10 </a:t>
                      </a:r>
                      <a:r>
                        <a:rPr lang="en-US" sz="1800" b="1" kern="1200" dirty="0" smtClean="0">
                          <a:solidFill>
                            <a:schemeClr val="lt1"/>
                          </a:solidFill>
                          <a:effectLst/>
                          <a:latin typeface="+mn-lt"/>
                          <a:ea typeface="+mn-ea"/>
                          <a:cs typeface="+mn-cs"/>
                        </a:rPr>
                        <a:t>(µg/m</a:t>
                      </a:r>
                      <a:r>
                        <a:rPr lang="en-US" sz="1800" b="1" kern="1200" baseline="30000" dirty="0" smtClean="0">
                          <a:solidFill>
                            <a:schemeClr val="lt1"/>
                          </a:solidFill>
                          <a:effectLst/>
                          <a:latin typeface="+mn-lt"/>
                          <a:ea typeface="+mn-ea"/>
                          <a:cs typeface="+mn-cs"/>
                        </a:rPr>
                        <a:t>3</a:t>
                      </a:r>
                      <a:r>
                        <a:rPr lang="en-US" sz="1800" b="1" kern="1200" dirty="0" smtClean="0">
                          <a:solidFill>
                            <a:schemeClr val="lt1"/>
                          </a:solidFill>
                          <a:effectLst/>
                          <a:latin typeface="+mn-lt"/>
                          <a:ea typeface="+mn-ea"/>
                          <a:cs typeface="+mn-cs"/>
                        </a:rPr>
                        <a:t>)</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1" kern="1200" dirty="0" smtClean="0">
                          <a:solidFill>
                            <a:schemeClr val="lt1"/>
                          </a:solidFill>
                          <a:effectLst/>
                          <a:latin typeface="+mn-lt"/>
                          <a:ea typeface="+mn-ea"/>
                          <a:cs typeface="+mn-cs"/>
                        </a:rPr>
                        <a:t>PM</a:t>
                      </a:r>
                      <a:r>
                        <a:rPr lang="en-US" sz="1800" b="1" kern="1200" baseline="-25000" dirty="0" smtClean="0">
                          <a:solidFill>
                            <a:schemeClr val="lt1"/>
                          </a:solidFill>
                          <a:effectLst/>
                          <a:latin typeface="+mn-lt"/>
                          <a:ea typeface="+mn-ea"/>
                          <a:cs typeface="+mn-cs"/>
                        </a:rPr>
                        <a:t>2.5 </a:t>
                      </a:r>
                      <a:r>
                        <a:rPr lang="en-US" sz="1800" b="1" kern="1200" dirty="0" smtClean="0">
                          <a:solidFill>
                            <a:schemeClr val="lt1"/>
                          </a:solidFill>
                          <a:effectLst/>
                          <a:latin typeface="+mn-lt"/>
                          <a:ea typeface="+mn-ea"/>
                          <a:cs typeface="+mn-cs"/>
                        </a:rPr>
                        <a:t>(µg/m</a:t>
                      </a:r>
                      <a:r>
                        <a:rPr lang="en-US" sz="1800" b="1" kern="1200" baseline="30000" dirty="0" smtClean="0">
                          <a:solidFill>
                            <a:schemeClr val="lt1"/>
                          </a:solidFill>
                          <a:effectLst/>
                          <a:latin typeface="+mn-lt"/>
                          <a:ea typeface="+mn-ea"/>
                          <a:cs typeface="+mn-cs"/>
                        </a:rPr>
                        <a:t>3</a:t>
                      </a:r>
                      <a:r>
                        <a:rPr lang="en-US" sz="1800" b="1" kern="1200" dirty="0" smtClean="0">
                          <a:solidFill>
                            <a:schemeClr val="lt1"/>
                          </a:solidFill>
                          <a:effectLst/>
                          <a:latin typeface="+mn-lt"/>
                          <a:ea typeface="+mn-ea"/>
                          <a:cs typeface="+mn-cs"/>
                        </a:rPr>
                        <a:t>)</a:t>
                      </a:r>
                    </a:p>
                  </a:txBody>
                  <a:tcPr/>
                </a:tc>
                <a:tc>
                  <a:txBody>
                    <a:bodyPr/>
                    <a:lstStyle/>
                    <a:p>
                      <a:endParaRPr lang="en-US" dirty="0"/>
                    </a:p>
                  </a:txBody>
                  <a:tcPr/>
                </a:tc>
              </a:tr>
              <a:tr h="370840">
                <a:tc>
                  <a:txBody>
                    <a:bodyPr/>
                    <a:lstStyle/>
                    <a:p>
                      <a:r>
                        <a:rPr lang="en-US" dirty="0" smtClean="0"/>
                        <a:t>Tier 1</a:t>
                      </a:r>
                      <a:endParaRPr lang="en-US" dirty="0"/>
                    </a:p>
                  </a:txBody>
                  <a:tcPr/>
                </a:tc>
                <a:tc>
                  <a:txBody>
                    <a:bodyPr/>
                    <a:lstStyle/>
                    <a:p>
                      <a:r>
                        <a:rPr lang="en-US" dirty="0" smtClean="0"/>
                        <a:t>70</a:t>
                      </a:r>
                      <a:endParaRPr lang="en-US" dirty="0"/>
                    </a:p>
                  </a:txBody>
                  <a:tcPr/>
                </a:tc>
                <a:tc>
                  <a:txBody>
                    <a:bodyPr/>
                    <a:lstStyle/>
                    <a:p>
                      <a:r>
                        <a:rPr lang="en-US" dirty="0" smtClean="0"/>
                        <a:t>35</a:t>
                      </a:r>
                      <a:endParaRPr lang="en-US" dirty="0"/>
                    </a:p>
                  </a:txBody>
                  <a:tcPr/>
                </a:tc>
                <a:tc>
                  <a:txBody>
                    <a:bodyPr/>
                    <a:lstStyle/>
                    <a:p>
                      <a:r>
                        <a:rPr lang="en-US" dirty="0" smtClean="0"/>
                        <a:t>Mortality risk 15% &gt; AQG</a:t>
                      </a:r>
                      <a:endParaRPr lang="en-US" dirty="0"/>
                    </a:p>
                  </a:txBody>
                  <a:tcPr/>
                </a:tc>
              </a:tr>
              <a:tr h="370840">
                <a:tc>
                  <a:txBody>
                    <a:bodyPr/>
                    <a:lstStyle/>
                    <a:p>
                      <a:r>
                        <a:rPr lang="en-US" dirty="0" smtClean="0"/>
                        <a:t>Tier</a:t>
                      </a:r>
                      <a:r>
                        <a:rPr lang="en-US" baseline="0" dirty="0" smtClean="0"/>
                        <a:t> 2</a:t>
                      </a:r>
                      <a:endParaRPr lang="en-US" dirty="0"/>
                    </a:p>
                  </a:txBody>
                  <a:tcPr/>
                </a:tc>
                <a:tc>
                  <a:txBody>
                    <a:bodyPr/>
                    <a:lstStyle/>
                    <a:p>
                      <a:r>
                        <a:rPr lang="en-US" dirty="0" smtClean="0"/>
                        <a:t>50</a:t>
                      </a:r>
                      <a:endParaRPr lang="en-US" dirty="0"/>
                    </a:p>
                  </a:txBody>
                  <a:tcPr/>
                </a:tc>
                <a:tc>
                  <a:txBody>
                    <a:bodyPr/>
                    <a:lstStyle/>
                    <a:p>
                      <a:r>
                        <a:rPr lang="en-US" dirty="0" smtClean="0"/>
                        <a:t>25</a:t>
                      </a:r>
                      <a:endParaRPr lang="en-US" dirty="0"/>
                    </a:p>
                  </a:txBody>
                  <a:tcPr/>
                </a:tc>
                <a:tc>
                  <a:txBody>
                    <a:bodyPr/>
                    <a:lstStyle/>
                    <a:p>
                      <a:r>
                        <a:rPr lang="en-US" dirty="0" smtClean="0"/>
                        <a:t>Mortality</a:t>
                      </a:r>
                      <a:r>
                        <a:rPr lang="en-US" baseline="0" dirty="0" smtClean="0"/>
                        <a:t> risk ~ 6% &lt; Tier 1</a:t>
                      </a:r>
                      <a:endParaRPr lang="en-US" dirty="0"/>
                    </a:p>
                  </a:txBody>
                  <a:tcPr/>
                </a:tc>
              </a:tr>
              <a:tr h="370840">
                <a:tc>
                  <a:txBody>
                    <a:bodyPr/>
                    <a:lstStyle/>
                    <a:p>
                      <a:r>
                        <a:rPr lang="en-US" dirty="0" smtClean="0"/>
                        <a:t>Tier 3</a:t>
                      </a:r>
                      <a:endParaRPr lang="en-US" dirty="0"/>
                    </a:p>
                  </a:txBody>
                  <a:tcPr/>
                </a:tc>
                <a:tc>
                  <a:txBody>
                    <a:bodyPr/>
                    <a:lstStyle/>
                    <a:p>
                      <a:r>
                        <a:rPr lang="en-US" dirty="0" smtClean="0"/>
                        <a:t>30</a:t>
                      </a:r>
                      <a:endParaRPr lang="en-US" dirty="0"/>
                    </a:p>
                  </a:txBody>
                  <a:tcPr/>
                </a:tc>
                <a:tc>
                  <a:txBody>
                    <a:bodyPr/>
                    <a:lstStyle/>
                    <a:p>
                      <a:r>
                        <a:rPr lang="en-US" dirty="0" smtClean="0"/>
                        <a:t>15</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Mortality risk </a:t>
                      </a:r>
                      <a:r>
                        <a:rPr lang="en-US" baseline="0" dirty="0" smtClean="0"/>
                        <a:t>~ 6% &lt; Tier 2</a:t>
                      </a:r>
                      <a:endParaRPr lang="en-US" dirty="0" smtClean="0"/>
                    </a:p>
                  </a:txBody>
                  <a:tcPr/>
                </a:tc>
              </a:tr>
              <a:tr h="370840">
                <a:tc>
                  <a:txBody>
                    <a:bodyPr/>
                    <a:lstStyle/>
                    <a:p>
                      <a:r>
                        <a:rPr lang="en-US" dirty="0" smtClean="0"/>
                        <a:t>AQG</a:t>
                      </a:r>
                      <a:endParaRPr lang="en-US" dirty="0"/>
                    </a:p>
                  </a:txBody>
                  <a:tcPr/>
                </a:tc>
                <a:tc>
                  <a:txBody>
                    <a:bodyPr/>
                    <a:lstStyle/>
                    <a:p>
                      <a:r>
                        <a:rPr lang="en-US" dirty="0" smtClean="0"/>
                        <a:t>20</a:t>
                      </a:r>
                      <a:endParaRPr lang="en-US" dirty="0"/>
                    </a:p>
                  </a:txBody>
                  <a:tcPr/>
                </a:tc>
                <a:tc>
                  <a:txBody>
                    <a:bodyPr/>
                    <a:lstStyle/>
                    <a:p>
                      <a:r>
                        <a:rPr lang="en-US" dirty="0" smtClean="0"/>
                        <a:t>10</a:t>
                      </a:r>
                      <a:endParaRPr lang="en-US" dirty="0"/>
                    </a:p>
                  </a:txBody>
                  <a:tcPr/>
                </a:tc>
                <a:tc>
                  <a:txBody>
                    <a:bodyPr/>
                    <a:lstStyle/>
                    <a:p>
                      <a:r>
                        <a:rPr lang="en-US" dirty="0" smtClean="0"/>
                        <a:t>Minimum level with observed effect</a:t>
                      </a:r>
                      <a:endParaRPr lang="en-US" dirty="0"/>
                    </a:p>
                  </a:txBody>
                  <a:tcPr/>
                </a:tc>
              </a:tr>
            </a:tbl>
          </a:graphicData>
        </a:graphic>
      </p:graphicFrame>
      <p:sp>
        <p:nvSpPr>
          <p:cNvPr id="5" name="TextBox 4"/>
          <p:cNvSpPr txBox="1"/>
          <p:nvPr/>
        </p:nvSpPr>
        <p:spPr>
          <a:xfrm>
            <a:off x="708527" y="4878570"/>
            <a:ext cx="8098590" cy="1477328"/>
          </a:xfrm>
          <a:prstGeom prst="rect">
            <a:avLst/>
          </a:prstGeom>
          <a:noFill/>
        </p:spPr>
        <p:txBody>
          <a:bodyPr wrap="square" rtlCol="0">
            <a:spAutoFit/>
          </a:bodyPr>
          <a:lstStyle/>
          <a:p>
            <a:r>
              <a:rPr lang="en-US" dirty="0" smtClean="0"/>
              <a:t>The new WHO Air Quality Guidelines provides estimates of emission rates for household combustion fuels linking them to the targets in each tier</a:t>
            </a:r>
          </a:p>
          <a:p>
            <a:endParaRPr lang="en-GB" b="1" dirty="0" smtClean="0">
              <a:latin typeface="Arial" panose="020B0604020202020204" pitchFamily="34" charset="0"/>
              <a:cs typeface="Arial" panose="020B0604020202020204" pitchFamily="34" charset="0"/>
            </a:endParaRPr>
          </a:p>
          <a:p>
            <a:r>
              <a:rPr lang="en-GB" b="1" dirty="0" smtClean="0">
                <a:latin typeface="Arial" panose="020B0604020202020204" pitchFamily="34" charset="0"/>
                <a:cs typeface="Arial" panose="020B0604020202020204" pitchFamily="34" charset="0"/>
              </a:rPr>
              <a:t>WHO </a:t>
            </a:r>
            <a:r>
              <a:rPr lang="en-GB" b="1" dirty="0">
                <a:latin typeface="Arial" panose="020B0604020202020204" pitchFamily="34" charset="0"/>
                <a:cs typeface="Arial" panose="020B0604020202020204" pitchFamily="34" charset="0"/>
              </a:rPr>
              <a:t>guidelines for indoor air quality: household fuel </a:t>
            </a:r>
            <a:r>
              <a:rPr lang="en-GB" b="1" dirty="0" smtClean="0">
                <a:latin typeface="Arial" panose="020B0604020202020204" pitchFamily="34" charset="0"/>
                <a:cs typeface="Arial" panose="020B0604020202020204" pitchFamily="34" charset="0"/>
              </a:rPr>
              <a:t>combustion</a:t>
            </a:r>
            <a:endParaRPr lang="en-US" dirty="0">
              <a:hlinkClick r:id="rId4"/>
            </a:endParaRPr>
          </a:p>
          <a:p>
            <a:r>
              <a:rPr lang="en-US" dirty="0" smtClean="0">
                <a:hlinkClick r:id="rId4"/>
              </a:rPr>
              <a:t>http</a:t>
            </a:r>
            <a:r>
              <a:rPr lang="en-US" dirty="0">
                <a:hlinkClick r:id="rId4"/>
              </a:rPr>
              <a:t>://www.who.int/indoorair/publications/household-fuel-combustion/en</a:t>
            </a:r>
            <a:r>
              <a:rPr lang="en-US" dirty="0" smtClean="0">
                <a:hlinkClick r:id="rId4"/>
              </a:rPr>
              <a:t>/</a:t>
            </a:r>
            <a:r>
              <a:rPr lang="en-US" dirty="0" smtClean="0"/>
              <a:t> </a:t>
            </a:r>
            <a:endParaRPr lang="en-US" dirty="0"/>
          </a:p>
        </p:txBody>
      </p:sp>
      <p:sp>
        <p:nvSpPr>
          <p:cNvPr id="6" name="Rectangle 5"/>
          <p:cNvSpPr/>
          <p:nvPr/>
        </p:nvSpPr>
        <p:spPr>
          <a:xfrm>
            <a:off x="895684" y="4044485"/>
            <a:ext cx="7686341" cy="646331"/>
          </a:xfrm>
          <a:prstGeom prst="rect">
            <a:avLst/>
          </a:prstGeom>
        </p:spPr>
        <p:txBody>
          <a:bodyPr wrap="square">
            <a:spAutoFit/>
          </a:bodyPr>
          <a:lstStyle/>
          <a:p>
            <a:r>
              <a:rPr lang="en-US" b="1" dirty="0"/>
              <a:t>WHO Air Quality </a:t>
            </a:r>
            <a:r>
              <a:rPr lang="en-US" b="1" dirty="0" smtClean="0"/>
              <a:t>Guidelines, update 2005</a:t>
            </a:r>
            <a:endParaRPr lang="en-US" b="1" dirty="0" smtClean="0">
              <a:hlinkClick r:id="rId5"/>
            </a:endParaRPr>
          </a:p>
          <a:p>
            <a:r>
              <a:rPr lang="en-US" dirty="0" smtClean="0">
                <a:hlinkClick r:id="rId5"/>
              </a:rPr>
              <a:t>http</a:t>
            </a:r>
            <a:r>
              <a:rPr lang="en-US" dirty="0">
                <a:hlinkClick r:id="rId5"/>
              </a:rPr>
              <a:t>://www.who.int/phe/health_topics/outdoorair/outdoorair_aqg/en</a:t>
            </a:r>
            <a:r>
              <a:rPr lang="en-US" dirty="0" smtClean="0">
                <a:hlinkClick r:id="rId5"/>
              </a:rPr>
              <a:t>/</a:t>
            </a:r>
            <a:r>
              <a:rPr lang="en-US" dirty="0" smtClean="0"/>
              <a:t> </a:t>
            </a:r>
            <a:endParaRPr lang="en-US" dirty="0"/>
          </a:p>
        </p:txBody>
      </p:sp>
    </p:spTree>
    <p:extLst>
      <p:ext uri="{BB962C8B-B14F-4D97-AF65-F5344CB8AC3E}">
        <p14:creationId xmlns:p14="http://schemas.microsoft.com/office/powerpoint/2010/main" val="3043609039"/>
      </p:ext>
    </p:extLst>
  </p:cSld>
  <p:clrMapOvr>
    <a:overrideClrMapping bg1="lt1" tx1="dk1" bg2="lt2" tx2="dk2" accent1="accent1" accent2="accent2" accent3="accent3" accent4="accent4" accent5="accent5" accent6="accent6" hlink="hlink" folHlink="folHlink"/>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4"/>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4856143" y="1208983"/>
            <a:ext cx="3957053" cy="461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 name="Text Box 8"/>
          <p:cNvSpPr txBox="1">
            <a:spLocks noChangeArrowheads="1"/>
          </p:cNvSpPr>
          <p:nvPr/>
        </p:nvSpPr>
        <p:spPr bwMode="auto">
          <a:xfrm>
            <a:off x="755650" y="241156"/>
            <a:ext cx="7416800" cy="662565"/>
          </a:xfrm>
          <a:prstGeom prst="rect">
            <a:avLst/>
          </a:prstGeom>
        </p:spPr>
        <p:txBody>
          <a:bodyPr vert="horz" lIns="91440" tIns="45720" rIns="91440" bIns="45720" rtlCol="0" anchor="b">
            <a:noAutofit/>
          </a:bodyPr>
          <a:lstStyle>
            <a:lvl1pPr algn="ctr" eaLnBrk="1" hangingPunct="1">
              <a:lnSpc>
                <a:spcPts val="5800"/>
              </a:lnSpc>
              <a:defRPr sz="4800">
                <a:solidFill>
                  <a:schemeClr val="tx2"/>
                </a:solidFill>
                <a:effectLst>
                  <a:outerShdw blurRad="63500" dist="38100" dir="5400000" algn="t" rotWithShape="0">
                    <a:prstClr val="black">
                      <a:alpha val="25000"/>
                    </a:prstClr>
                  </a:outerShdw>
                </a:effectLst>
                <a:latin typeface="+mn-lt"/>
              </a:defRPr>
            </a:lvl1pPr>
            <a:lvl2pPr algn="ctr" eaLnBrk="1" hangingPunct="1">
              <a:lnSpc>
                <a:spcPts val="5800"/>
              </a:lnSpc>
              <a:defRPr sz="5400">
                <a:solidFill>
                  <a:schemeClr val="tx2"/>
                </a:solidFill>
              </a:defRPr>
            </a:lvl2pPr>
            <a:lvl3pPr algn="ctr" eaLnBrk="1" hangingPunct="1">
              <a:lnSpc>
                <a:spcPts val="5800"/>
              </a:lnSpc>
              <a:defRPr sz="5400">
                <a:solidFill>
                  <a:schemeClr val="tx2"/>
                </a:solidFill>
              </a:defRPr>
            </a:lvl3pPr>
            <a:lvl4pPr algn="ctr" eaLnBrk="1" hangingPunct="1">
              <a:lnSpc>
                <a:spcPts val="5800"/>
              </a:lnSpc>
              <a:defRPr sz="5400">
                <a:solidFill>
                  <a:schemeClr val="tx2"/>
                </a:solidFill>
              </a:defRPr>
            </a:lvl4pPr>
            <a:lvl5pPr algn="ctr" eaLnBrk="1" hangingPunct="1">
              <a:lnSpc>
                <a:spcPts val="5800"/>
              </a:lnSpc>
              <a:defRPr sz="5400">
                <a:solidFill>
                  <a:schemeClr val="tx2"/>
                </a:solidFill>
              </a:defRPr>
            </a:lvl5pPr>
            <a:lvl6pPr marL="457200" algn="ctr" fontAlgn="base">
              <a:lnSpc>
                <a:spcPts val="5800"/>
              </a:lnSpc>
              <a:spcBef>
                <a:spcPct val="0"/>
              </a:spcBef>
              <a:spcAft>
                <a:spcPct val="0"/>
              </a:spcAft>
              <a:defRPr sz="5400">
                <a:solidFill>
                  <a:schemeClr val="tx2"/>
                </a:solidFill>
              </a:defRPr>
            </a:lvl6pPr>
            <a:lvl7pPr marL="914400" algn="ctr" fontAlgn="base">
              <a:lnSpc>
                <a:spcPts val="5800"/>
              </a:lnSpc>
              <a:spcBef>
                <a:spcPct val="0"/>
              </a:spcBef>
              <a:spcAft>
                <a:spcPct val="0"/>
              </a:spcAft>
              <a:defRPr sz="5400">
                <a:solidFill>
                  <a:schemeClr val="tx2"/>
                </a:solidFill>
              </a:defRPr>
            </a:lvl7pPr>
            <a:lvl8pPr marL="1371600" algn="ctr" fontAlgn="base">
              <a:lnSpc>
                <a:spcPts val="5800"/>
              </a:lnSpc>
              <a:spcBef>
                <a:spcPct val="0"/>
              </a:spcBef>
              <a:spcAft>
                <a:spcPct val="0"/>
              </a:spcAft>
              <a:defRPr sz="5400">
                <a:solidFill>
                  <a:schemeClr val="tx2"/>
                </a:solidFill>
              </a:defRPr>
            </a:lvl8pPr>
            <a:lvl9pPr marL="1828800" algn="ctr" fontAlgn="base">
              <a:lnSpc>
                <a:spcPts val="5800"/>
              </a:lnSpc>
              <a:spcBef>
                <a:spcPct val="0"/>
              </a:spcBef>
              <a:spcAft>
                <a:spcPct val="0"/>
              </a:spcAft>
              <a:defRPr sz="5400">
                <a:solidFill>
                  <a:schemeClr val="tx2"/>
                </a:solidFill>
              </a:defRPr>
            </a:lvl9pPr>
          </a:lstStyle>
          <a:p>
            <a:r>
              <a:rPr lang="en-GB" dirty="0"/>
              <a:t>Lifetime of </a:t>
            </a:r>
            <a:r>
              <a:rPr lang="en-GB" dirty="0" smtClean="0"/>
              <a:t>Air </a:t>
            </a:r>
            <a:r>
              <a:rPr lang="en-GB" dirty="0"/>
              <a:t>Pollutants</a:t>
            </a:r>
          </a:p>
        </p:txBody>
      </p:sp>
      <p:pic>
        <p:nvPicPr>
          <p:cNvPr id="4" name="Picture 8"/>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336866" y="1055073"/>
            <a:ext cx="3702571" cy="55457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Oval 1"/>
          <p:cNvSpPr/>
          <p:nvPr/>
        </p:nvSpPr>
        <p:spPr>
          <a:xfrm>
            <a:off x="4153071" y="4785895"/>
            <a:ext cx="4670174" cy="135364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noFill/>
            </a:endParaRPr>
          </a:p>
        </p:txBody>
      </p:sp>
      <p:sp>
        <p:nvSpPr>
          <p:cNvPr id="3" name="Slide Number Placeholder 2"/>
          <p:cNvSpPr>
            <a:spLocks noGrp="1"/>
          </p:cNvSpPr>
          <p:nvPr>
            <p:ph type="sldNum" sz="quarter" idx="4"/>
          </p:nvPr>
        </p:nvSpPr>
        <p:spPr/>
        <p:txBody>
          <a:bodyPr/>
          <a:lstStyle/>
          <a:p>
            <a:fld id="{7698B45C-09C7-497B-9261-07F290CB2D4C}" type="slidenum">
              <a:rPr lang="en-US" smtClean="0"/>
              <a:t>11</a:t>
            </a:fld>
            <a:endParaRPr lang="en-US" dirty="0"/>
          </a:p>
        </p:txBody>
      </p:sp>
    </p:spTree>
    <p:extLst>
      <p:ext uri="{BB962C8B-B14F-4D97-AF65-F5344CB8AC3E}">
        <p14:creationId xmlns:p14="http://schemas.microsoft.com/office/powerpoint/2010/main" val="2629777775"/>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 Box 6"/>
          <p:cNvSpPr txBox="1">
            <a:spLocks noChangeArrowheads="1"/>
          </p:cNvSpPr>
          <p:nvPr/>
        </p:nvSpPr>
        <p:spPr bwMode="auto">
          <a:xfrm>
            <a:off x="1239838" y="1504950"/>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ea typeface="宋体" pitchFamily="2" charset="-122"/>
              </a:defRPr>
            </a:lvl1pPr>
            <a:lvl2pPr marL="742950" indent="-285750" eaLnBrk="0" hangingPunct="0">
              <a:spcBef>
                <a:spcPct val="20000"/>
              </a:spcBef>
              <a:buChar char="–"/>
              <a:defRPr sz="2800">
                <a:solidFill>
                  <a:schemeClr val="tx1"/>
                </a:solidFill>
                <a:latin typeface="Arial" charset="0"/>
                <a:ea typeface="宋体" pitchFamily="2" charset="-122"/>
              </a:defRPr>
            </a:lvl2pPr>
            <a:lvl3pPr marL="1143000" indent="-228600" eaLnBrk="0" hangingPunct="0">
              <a:spcBef>
                <a:spcPct val="20000"/>
              </a:spcBef>
              <a:buChar char="•"/>
              <a:defRPr sz="2400">
                <a:solidFill>
                  <a:schemeClr val="tx1"/>
                </a:solidFill>
                <a:latin typeface="Arial" charset="0"/>
                <a:ea typeface="宋体" pitchFamily="2" charset="-122"/>
              </a:defRPr>
            </a:lvl3pPr>
            <a:lvl4pPr marL="1600200" indent="-228600" eaLnBrk="0" hangingPunct="0">
              <a:spcBef>
                <a:spcPct val="20000"/>
              </a:spcBef>
              <a:buChar char="–"/>
              <a:defRPr sz="2000">
                <a:solidFill>
                  <a:schemeClr val="tx1"/>
                </a:solidFill>
                <a:latin typeface="Arial" charset="0"/>
                <a:ea typeface="宋体" pitchFamily="2" charset="-122"/>
              </a:defRPr>
            </a:lvl4pPr>
            <a:lvl5pPr marL="2057400" indent="-228600" eaLnBrk="0" hangingPunct="0">
              <a:spcBef>
                <a:spcPct val="20000"/>
              </a:spcBef>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charset="0"/>
                <a:ea typeface="宋体" pitchFamily="2" charset="-122"/>
              </a:defRPr>
            </a:lvl9pPr>
          </a:lstStyle>
          <a:p>
            <a:pPr eaLnBrk="1" hangingPunct="1">
              <a:spcBef>
                <a:spcPct val="0"/>
              </a:spcBef>
              <a:buFontTx/>
              <a:buNone/>
            </a:pPr>
            <a:endParaRPr lang="en-US" altLang="en-US" sz="2400" dirty="0"/>
          </a:p>
        </p:txBody>
      </p:sp>
      <p:sp>
        <p:nvSpPr>
          <p:cNvPr id="6" name="Rectangle 2"/>
          <p:cNvSpPr txBox="1">
            <a:spLocks noChangeArrowheads="1"/>
          </p:cNvSpPr>
          <p:nvPr/>
        </p:nvSpPr>
        <p:spPr>
          <a:xfrm>
            <a:off x="34925" y="129938"/>
            <a:ext cx="8893175" cy="830997"/>
          </a:xfrm>
          <a:prstGeom prst="rect">
            <a:avLst/>
          </a:prstGeom>
        </p:spPr>
        <p:txBody>
          <a:bodyPr vert="horz" lIns="91440" tIns="45720" rIns="91440" bIns="45720" rtlCol="0" anchor="b">
            <a:noAutofit/>
          </a:bodyPr>
          <a:lstStyle>
            <a:defPPr>
              <a:defRPr lang="en-US"/>
            </a:defPPr>
            <a:lvl1pPr algn="ctr" eaLnBrk="1" hangingPunct="1">
              <a:lnSpc>
                <a:spcPts val="5800"/>
              </a:lnSpc>
              <a:defRPr sz="4800">
                <a:solidFill>
                  <a:schemeClr val="tx2"/>
                </a:solidFill>
                <a:effectLst>
                  <a:outerShdw blurRad="63500" dist="38100" dir="5400000" algn="t" rotWithShape="0">
                    <a:prstClr val="black">
                      <a:alpha val="25000"/>
                    </a:prstClr>
                  </a:outerShdw>
                </a:effectLst>
                <a:latin typeface="+mn-lt"/>
              </a:defRPr>
            </a:lvl1pPr>
            <a:lvl2pPr algn="ctr" eaLnBrk="1" hangingPunct="1">
              <a:lnSpc>
                <a:spcPts val="5800"/>
              </a:lnSpc>
              <a:defRPr sz="5400">
                <a:solidFill>
                  <a:schemeClr val="tx2"/>
                </a:solidFill>
              </a:defRPr>
            </a:lvl2pPr>
            <a:lvl3pPr algn="ctr" eaLnBrk="1" hangingPunct="1">
              <a:lnSpc>
                <a:spcPts val="5800"/>
              </a:lnSpc>
              <a:defRPr sz="5400">
                <a:solidFill>
                  <a:schemeClr val="tx2"/>
                </a:solidFill>
              </a:defRPr>
            </a:lvl3pPr>
            <a:lvl4pPr algn="ctr" eaLnBrk="1" hangingPunct="1">
              <a:lnSpc>
                <a:spcPts val="5800"/>
              </a:lnSpc>
              <a:defRPr sz="5400">
                <a:solidFill>
                  <a:schemeClr val="tx2"/>
                </a:solidFill>
              </a:defRPr>
            </a:lvl4pPr>
            <a:lvl5pPr algn="ctr" eaLnBrk="1" hangingPunct="1">
              <a:lnSpc>
                <a:spcPts val="5800"/>
              </a:lnSpc>
              <a:defRPr sz="5400">
                <a:solidFill>
                  <a:schemeClr val="tx2"/>
                </a:solidFill>
              </a:defRPr>
            </a:lvl5pPr>
            <a:lvl6pPr marL="457200" algn="ctr" fontAlgn="base">
              <a:lnSpc>
                <a:spcPts val="5800"/>
              </a:lnSpc>
              <a:spcBef>
                <a:spcPct val="0"/>
              </a:spcBef>
              <a:spcAft>
                <a:spcPct val="0"/>
              </a:spcAft>
              <a:defRPr sz="5400">
                <a:solidFill>
                  <a:schemeClr val="tx2"/>
                </a:solidFill>
              </a:defRPr>
            </a:lvl6pPr>
            <a:lvl7pPr marL="914400" algn="ctr" fontAlgn="base">
              <a:lnSpc>
                <a:spcPts val="5800"/>
              </a:lnSpc>
              <a:spcBef>
                <a:spcPct val="0"/>
              </a:spcBef>
              <a:spcAft>
                <a:spcPct val="0"/>
              </a:spcAft>
              <a:defRPr sz="5400">
                <a:solidFill>
                  <a:schemeClr val="tx2"/>
                </a:solidFill>
              </a:defRPr>
            </a:lvl7pPr>
            <a:lvl8pPr marL="1371600" algn="ctr" fontAlgn="base">
              <a:lnSpc>
                <a:spcPts val="5800"/>
              </a:lnSpc>
              <a:spcBef>
                <a:spcPct val="0"/>
              </a:spcBef>
              <a:spcAft>
                <a:spcPct val="0"/>
              </a:spcAft>
              <a:defRPr sz="5400">
                <a:solidFill>
                  <a:schemeClr val="tx2"/>
                </a:solidFill>
              </a:defRPr>
            </a:lvl8pPr>
            <a:lvl9pPr marL="1828800" algn="ctr" fontAlgn="base">
              <a:lnSpc>
                <a:spcPts val="5800"/>
              </a:lnSpc>
              <a:spcBef>
                <a:spcPct val="0"/>
              </a:spcBef>
              <a:spcAft>
                <a:spcPct val="0"/>
              </a:spcAft>
              <a:defRPr sz="5400">
                <a:solidFill>
                  <a:schemeClr val="tx2"/>
                </a:solidFill>
              </a:defRPr>
            </a:lvl9pPr>
          </a:lstStyle>
          <a:p>
            <a:r>
              <a:rPr lang="en-GB" dirty="0" smtClean="0"/>
              <a:t>Reducing BC Emissions</a:t>
            </a:r>
            <a:endParaRPr lang="en-GB" dirty="0"/>
          </a:p>
        </p:txBody>
      </p:sp>
      <p:pic>
        <p:nvPicPr>
          <p:cNvPr id="14340" name="Picture 4"/>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250824" y="822774"/>
            <a:ext cx="2568123" cy="1720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1" name="Picture 5"/>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291017" y="2972212"/>
            <a:ext cx="2358013" cy="143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2" name="Picture 6"/>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323849" y="4772025"/>
            <a:ext cx="2495099" cy="1663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3" name="Picture 2"/>
          <p:cNvPicPr>
            <a:picLocks noChangeAspect="1" noChangeArrowheads="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6011863" y="2871732"/>
            <a:ext cx="2736850" cy="1644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4" name="Picture 3"/>
          <p:cNvPicPr>
            <a:picLocks noChangeAspect="1" noChangeArrowheads="1"/>
          </p:cNvPicPr>
          <p:nvPr/>
        </p:nvPicPr>
        <p:blipFill>
          <a:blip r:embed="rId7" cstate="email">
            <a:extLst>
              <a:ext uri="{28A0092B-C50C-407E-A947-70E740481C1C}">
                <a14:useLocalDpi xmlns:a14="http://schemas.microsoft.com/office/drawing/2010/main" val="0"/>
              </a:ext>
            </a:extLst>
          </a:blip>
          <a:srcRect/>
          <a:stretch>
            <a:fillRect/>
          </a:stretch>
        </p:blipFill>
        <p:spPr bwMode="auto">
          <a:xfrm>
            <a:off x="6207125" y="1024926"/>
            <a:ext cx="2524125" cy="15186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5" name="Picture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059113" y="2893925"/>
            <a:ext cx="2407190" cy="1705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6" name="Picture 5"/>
          <p:cNvPicPr>
            <a:picLocks noChangeAspect="1" noChangeArrowheads="1"/>
          </p:cNvPicPr>
          <p:nvPr/>
        </p:nvPicPr>
        <p:blipFill>
          <a:blip r:embed="rId9" cstate="email">
            <a:extLst>
              <a:ext uri="{28A0092B-C50C-407E-A947-70E740481C1C}">
                <a14:useLocalDpi xmlns:a14="http://schemas.microsoft.com/office/drawing/2010/main" val="0"/>
              </a:ext>
            </a:extLst>
          </a:blip>
          <a:srcRect/>
          <a:stretch>
            <a:fillRect/>
          </a:stretch>
        </p:blipFill>
        <p:spPr bwMode="auto">
          <a:xfrm>
            <a:off x="3059113" y="974686"/>
            <a:ext cx="2633662" cy="14853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7" name="Picture 6"/>
          <p:cNvPicPr>
            <a:picLocks noChangeAspect="1" noChangeArrowheads="1"/>
          </p:cNvPicPr>
          <p:nvPr/>
        </p:nvPicPr>
        <p:blipFill>
          <a:blip r:embed="rId10" cstate="email">
            <a:extLst>
              <a:ext uri="{28A0092B-C50C-407E-A947-70E740481C1C}">
                <a14:useLocalDpi xmlns:a14="http://schemas.microsoft.com/office/drawing/2010/main" val="0"/>
              </a:ext>
            </a:extLst>
          </a:blip>
          <a:srcRect/>
          <a:stretch>
            <a:fillRect/>
          </a:stretch>
        </p:blipFill>
        <p:spPr bwMode="auto">
          <a:xfrm>
            <a:off x="3138974" y="4886399"/>
            <a:ext cx="2655887" cy="151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8" name="Picture 7"/>
          <p:cNvPicPr>
            <a:picLocks noChangeAspect="1" noChangeArrowheads="1"/>
          </p:cNvPicPr>
          <p:nvPr/>
        </p:nvPicPr>
        <p:blipFill rotWithShape="1">
          <a:blip r:embed="rId11" cstate="email">
            <a:extLst>
              <a:ext uri="{28A0092B-C50C-407E-A947-70E740481C1C}">
                <a14:useLocalDpi xmlns:a14="http://schemas.microsoft.com/office/drawing/2010/main" val="0"/>
              </a:ext>
            </a:extLst>
          </a:blip>
          <a:srcRect r="6418"/>
          <a:stretch/>
        </p:blipFill>
        <p:spPr bwMode="auto">
          <a:xfrm>
            <a:off x="6156325" y="4835215"/>
            <a:ext cx="2592388" cy="1765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9" name="TextBox 12"/>
          <p:cNvSpPr txBox="1">
            <a:spLocks noChangeArrowheads="1"/>
          </p:cNvSpPr>
          <p:nvPr/>
        </p:nvSpPr>
        <p:spPr bwMode="auto">
          <a:xfrm>
            <a:off x="107950" y="2499660"/>
            <a:ext cx="271099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ea typeface="宋体" pitchFamily="2" charset="-122"/>
              </a:defRPr>
            </a:lvl1pPr>
            <a:lvl2pPr marL="742950" indent="-285750" eaLnBrk="0" hangingPunct="0">
              <a:spcBef>
                <a:spcPct val="20000"/>
              </a:spcBef>
              <a:buChar char="–"/>
              <a:defRPr sz="2800">
                <a:solidFill>
                  <a:schemeClr val="tx1"/>
                </a:solidFill>
                <a:latin typeface="Arial" charset="0"/>
                <a:ea typeface="宋体" pitchFamily="2" charset="-122"/>
              </a:defRPr>
            </a:lvl2pPr>
            <a:lvl3pPr marL="1143000" indent="-228600" eaLnBrk="0" hangingPunct="0">
              <a:spcBef>
                <a:spcPct val="20000"/>
              </a:spcBef>
              <a:buChar char="•"/>
              <a:defRPr sz="2400">
                <a:solidFill>
                  <a:schemeClr val="tx1"/>
                </a:solidFill>
                <a:latin typeface="Arial" charset="0"/>
                <a:ea typeface="宋体" pitchFamily="2" charset="-122"/>
              </a:defRPr>
            </a:lvl3pPr>
            <a:lvl4pPr marL="1600200" indent="-228600" eaLnBrk="0" hangingPunct="0">
              <a:spcBef>
                <a:spcPct val="20000"/>
              </a:spcBef>
              <a:buChar char="–"/>
              <a:defRPr sz="2000">
                <a:solidFill>
                  <a:schemeClr val="tx1"/>
                </a:solidFill>
                <a:latin typeface="Arial" charset="0"/>
                <a:ea typeface="宋体" pitchFamily="2" charset="-122"/>
              </a:defRPr>
            </a:lvl4pPr>
            <a:lvl5pPr marL="2057400" indent="-228600" eaLnBrk="0" hangingPunct="0">
              <a:spcBef>
                <a:spcPct val="20000"/>
              </a:spcBef>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charset="0"/>
                <a:ea typeface="宋体" pitchFamily="2" charset="-122"/>
              </a:defRPr>
            </a:lvl9pPr>
          </a:lstStyle>
          <a:p>
            <a:pPr eaLnBrk="1" hangingPunct="1">
              <a:spcBef>
                <a:spcPct val="0"/>
              </a:spcBef>
              <a:buFontTx/>
              <a:buNone/>
            </a:pPr>
            <a:r>
              <a:rPr lang="en-GB" altLang="en-US" sz="1600" b="1" dirty="0">
                <a:solidFill>
                  <a:srgbClr val="626262"/>
                </a:solidFill>
                <a:latin typeface="+mj-lt"/>
                <a:ea typeface="ＭＳ Ｐゴシック" charset="0"/>
              </a:rPr>
              <a:t>Improved biomass stoves</a:t>
            </a:r>
          </a:p>
        </p:txBody>
      </p:sp>
      <p:sp>
        <p:nvSpPr>
          <p:cNvPr id="14350" name="TextBox 13"/>
          <p:cNvSpPr txBox="1">
            <a:spLocks noChangeArrowheads="1"/>
          </p:cNvSpPr>
          <p:nvPr/>
        </p:nvSpPr>
        <p:spPr bwMode="auto">
          <a:xfrm>
            <a:off x="3252796" y="2488878"/>
            <a:ext cx="217719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en-US"/>
            </a:defPPr>
            <a:lvl1pPr eaLnBrk="1" hangingPunct="1">
              <a:buFontTx/>
              <a:buNone/>
              <a:defRPr sz="1600" b="1">
                <a:solidFill>
                  <a:srgbClr val="7F7F7F"/>
                </a:solidFill>
                <a:latin typeface="+mj-lt"/>
              </a:defRPr>
            </a:lvl1pPr>
            <a:lvl2pPr marL="742950" indent="-285750" eaLnBrk="0" hangingPunct="0">
              <a:spcBef>
                <a:spcPct val="20000"/>
              </a:spcBef>
              <a:buChar char="–"/>
              <a:defRPr sz="2800">
                <a:latin typeface="Arial" charset="0"/>
                <a:ea typeface="宋体" pitchFamily="2" charset="-122"/>
              </a:defRPr>
            </a:lvl2pPr>
            <a:lvl3pPr marL="1143000" indent="-228600" eaLnBrk="0" hangingPunct="0">
              <a:spcBef>
                <a:spcPct val="20000"/>
              </a:spcBef>
              <a:buChar char="•"/>
              <a:defRPr sz="2400">
                <a:latin typeface="Arial" charset="0"/>
                <a:ea typeface="宋体" pitchFamily="2" charset="-122"/>
              </a:defRPr>
            </a:lvl3pPr>
            <a:lvl4pPr marL="1600200" indent="-228600" eaLnBrk="0" hangingPunct="0">
              <a:spcBef>
                <a:spcPct val="20000"/>
              </a:spcBef>
              <a:buChar char="–"/>
              <a:defRPr sz="2000">
                <a:latin typeface="Arial" charset="0"/>
                <a:ea typeface="宋体" pitchFamily="2" charset="-122"/>
              </a:defRPr>
            </a:lvl4pPr>
            <a:lvl5pPr marL="2057400" indent="-228600" eaLnBrk="0" hangingPunct="0">
              <a:spcBef>
                <a:spcPct val="20000"/>
              </a:spcBef>
              <a:buChar char="»"/>
              <a:defRPr sz="2000">
                <a:latin typeface="Arial" charset="0"/>
                <a:ea typeface="宋体" pitchFamily="2" charset="-122"/>
              </a:defRPr>
            </a:lvl5pPr>
            <a:lvl6pPr marL="2514600" indent="-228600" eaLnBrk="0" fontAlgn="base" hangingPunct="0">
              <a:spcBef>
                <a:spcPct val="20000"/>
              </a:spcBef>
              <a:spcAft>
                <a:spcPct val="0"/>
              </a:spcAft>
              <a:buChar char="»"/>
              <a:defRPr sz="2000">
                <a:latin typeface="Arial" charset="0"/>
                <a:ea typeface="宋体" pitchFamily="2" charset="-122"/>
              </a:defRPr>
            </a:lvl6pPr>
            <a:lvl7pPr marL="2971800" indent="-228600" eaLnBrk="0" fontAlgn="base" hangingPunct="0">
              <a:spcBef>
                <a:spcPct val="20000"/>
              </a:spcBef>
              <a:spcAft>
                <a:spcPct val="0"/>
              </a:spcAft>
              <a:buChar char="»"/>
              <a:defRPr sz="2000">
                <a:latin typeface="Arial" charset="0"/>
                <a:ea typeface="宋体" pitchFamily="2" charset="-122"/>
              </a:defRPr>
            </a:lvl7pPr>
            <a:lvl8pPr marL="3429000" indent="-228600" eaLnBrk="0" fontAlgn="base" hangingPunct="0">
              <a:spcBef>
                <a:spcPct val="20000"/>
              </a:spcBef>
              <a:spcAft>
                <a:spcPct val="0"/>
              </a:spcAft>
              <a:buChar char="»"/>
              <a:defRPr sz="2000">
                <a:latin typeface="Arial" charset="0"/>
                <a:ea typeface="宋体" pitchFamily="2" charset="-122"/>
              </a:defRPr>
            </a:lvl8pPr>
            <a:lvl9pPr marL="3886200" indent="-228600" eaLnBrk="0" fontAlgn="base" hangingPunct="0">
              <a:spcBef>
                <a:spcPct val="20000"/>
              </a:spcBef>
              <a:spcAft>
                <a:spcPct val="0"/>
              </a:spcAft>
              <a:buChar char="»"/>
              <a:defRPr sz="2000">
                <a:latin typeface="Arial" charset="0"/>
                <a:ea typeface="宋体" pitchFamily="2" charset="-122"/>
              </a:defRPr>
            </a:lvl9pPr>
          </a:lstStyle>
          <a:p>
            <a:r>
              <a:rPr lang="en-GB" altLang="en-US" dirty="0">
                <a:solidFill>
                  <a:srgbClr val="626262"/>
                </a:solidFill>
              </a:rPr>
              <a:t>Modern coke ovens</a:t>
            </a:r>
          </a:p>
        </p:txBody>
      </p:sp>
      <p:sp>
        <p:nvSpPr>
          <p:cNvPr id="14351" name="TextBox 14"/>
          <p:cNvSpPr txBox="1">
            <a:spLocks noChangeArrowheads="1"/>
          </p:cNvSpPr>
          <p:nvPr/>
        </p:nvSpPr>
        <p:spPr bwMode="auto">
          <a:xfrm>
            <a:off x="6006165" y="2507579"/>
            <a:ext cx="282892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en-US"/>
            </a:defPPr>
            <a:lvl1pPr eaLnBrk="1" hangingPunct="1">
              <a:buFontTx/>
              <a:buNone/>
              <a:defRPr sz="1600" b="1">
                <a:solidFill>
                  <a:srgbClr val="7F7F7F"/>
                </a:solidFill>
                <a:latin typeface="+mj-lt"/>
              </a:defRPr>
            </a:lvl1pPr>
            <a:lvl2pPr marL="742950" indent="-285750" eaLnBrk="0" hangingPunct="0">
              <a:spcBef>
                <a:spcPct val="20000"/>
              </a:spcBef>
              <a:buChar char="–"/>
              <a:defRPr sz="2800">
                <a:latin typeface="Arial" charset="0"/>
                <a:ea typeface="宋体" pitchFamily="2" charset="-122"/>
              </a:defRPr>
            </a:lvl2pPr>
            <a:lvl3pPr marL="1143000" indent="-228600" eaLnBrk="0" hangingPunct="0">
              <a:spcBef>
                <a:spcPct val="20000"/>
              </a:spcBef>
              <a:buChar char="•"/>
              <a:defRPr sz="2400">
                <a:latin typeface="Arial" charset="0"/>
                <a:ea typeface="宋体" pitchFamily="2" charset="-122"/>
              </a:defRPr>
            </a:lvl3pPr>
            <a:lvl4pPr marL="1600200" indent="-228600" eaLnBrk="0" hangingPunct="0">
              <a:spcBef>
                <a:spcPct val="20000"/>
              </a:spcBef>
              <a:buChar char="–"/>
              <a:defRPr sz="2000">
                <a:latin typeface="Arial" charset="0"/>
                <a:ea typeface="宋体" pitchFamily="2" charset="-122"/>
              </a:defRPr>
            </a:lvl4pPr>
            <a:lvl5pPr marL="2057400" indent="-228600" eaLnBrk="0" hangingPunct="0">
              <a:spcBef>
                <a:spcPct val="20000"/>
              </a:spcBef>
              <a:buChar char="»"/>
              <a:defRPr sz="2000">
                <a:latin typeface="Arial" charset="0"/>
                <a:ea typeface="宋体" pitchFamily="2" charset="-122"/>
              </a:defRPr>
            </a:lvl5pPr>
            <a:lvl6pPr marL="2514600" indent="-228600" eaLnBrk="0" fontAlgn="base" hangingPunct="0">
              <a:spcBef>
                <a:spcPct val="20000"/>
              </a:spcBef>
              <a:spcAft>
                <a:spcPct val="0"/>
              </a:spcAft>
              <a:buChar char="»"/>
              <a:defRPr sz="2000">
                <a:latin typeface="Arial" charset="0"/>
                <a:ea typeface="宋体" pitchFamily="2" charset="-122"/>
              </a:defRPr>
            </a:lvl6pPr>
            <a:lvl7pPr marL="2971800" indent="-228600" eaLnBrk="0" fontAlgn="base" hangingPunct="0">
              <a:spcBef>
                <a:spcPct val="20000"/>
              </a:spcBef>
              <a:spcAft>
                <a:spcPct val="0"/>
              </a:spcAft>
              <a:buChar char="»"/>
              <a:defRPr sz="2000">
                <a:latin typeface="Arial" charset="0"/>
                <a:ea typeface="宋体" pitchFamily="2" charset="-122"/>
              </a:defRPr>
            </a:lvl7pPr>
            <a:lvl8pPr marL="3429000" indent="-228600" eaLnBrk="0" fontAlgn="base" hangingPunct="0">
              <a:spcBef>
                <a:spcPct val="20000"/>
              </a:spcBef>
              <a:spcAft>
                <a:spcPct val="0"/>
              </a:spcAft>
              <a:buChar char="»"/>
              <a:defRPr sz="2000">
                <a:latin typeface="Arial" charset="0"/>
                <a:ea typeface="宋体" pitchFamily="2" charset="-122"/>
              </a:defRPr>
            </a:lvl8pPr>
            <a:lvl9pPr marL="3886200" indent="-228600" eaLnBrk="0" fontAlgn="base" hangingPunct="0">
              <a:spcBef>
                <a:spcPct val="20000"/>
              </a:spcBef>
              <a:spcAft>
                <a:spcPct val="0"/>
              </a:spcAft>
              <a:buChar char="»"/>
              <a:defRPr sz="2000">
                <a:latin typeface="Arial" charset="0"/>
                <a:ea typeface="宋体" pitchFamily="2" charset="-122"/>
              </a:defRPr>
            </a:lvl9pPr>
          </a:lstStyle>
          <a:p>
            <a:r>
              <a:rPr lang="en-GB" altLang="en-US" dirty="0">
                <a:solidFill>
                  <a:srgbClr val="626262"/>
                </a:solidFill>
              </a:rPr>
              <a:t>Remove big smokers / DPF</a:t>
            </a:r>
          </a:p>
        </p:txBody>
      </p:sp>
      <p:sp>
        <p:nvSpPr>
          <p:cNvPr id="14352" name="TextBox 15"/>
          <p:cNvSpPr txBox="1">
            <a:spLocks noChangeArrowheads="1"/>
          </p:cNvSpPr>
          <p:nvPr/>
        </p:nvSpPr>
        <p:spPr bwMode="auto">
          <a:xfrm>
            <a:off x="178286" y="4381371"/>
            <a:ext cx="25410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en-US"/>
            </a:defPPr>
            <a:lvl1pPr eaLnBrk="1" hangingPunct="1">
              <a:buFontTx/>
              <a:buNone/>
              <a:defRPr sz="1600" b="1">
                <a:solidFill>
                  <a:srgbClr val="7F7F7F"/>
                </a:solidFill>
                <a:latin typeface="+mj-lt"/>
              </a:defRPr>
            </a:lvl1pPr>
            <a:lvl2pPr marL="742950" indent="-285750" eaLnBrk="0" hangingPunct="0">
              <a:spcBef>
                <a:spcPct val="20000"/>
              </a:spcBef>
              <a:buChar char="–"/>
              <a:defRPr sz="2800">
                <a:latin typeface="Arial" charset="0"/>
                <a:ea typeface="宋体" pitchFamily="2" charset="-122"/>
              </a:defRPr>
            </a:lvl2pPr>
            <a:lvl3pPr marL="1143000" indent="-228600" eaLnBrk="0" hangingPunct="0">
              <a:spcBef>
                <a:spcPct val="20000"/>
              </a:spcBef>
              <a:buChar char="•"/>
              <a:defRPr sz="2400">
                <a:latin typeface="Arial" charset="0"/>
                <a:ea typeface="宋体" pitchFamily="2" charset="-122"/>
              </a:defRPr>
            </a:lvl3pPr>
            <a:lvl4pPr marL="1600200" indent="-228600" eaLnBrk="0" hangingPunct="0">
              <a:spcBef>
                <a:spcPct val="20000"/>
              </a:spcBef>
              <a:buChar char="–"/>
              <a:defRPr sz="2000">
                <a:latin typeface="Arial" charset="0"/>
                <a:ea typeface="宋体" pitchFamily="2" charset="-122"/>
              </a:defRPr>
            </a:lvl4pPr>
            <a:lvl5pPr marL="2057400" indent="-228600" eaLnBrk="0" hangingPunct="0">
              <a:spcBef>
                <a:spcPct val="20000"/>
              </a:spcBef>
              <a:buChar char="»"/>
              <a:defRPr sz="2000">
                <a:latin typeface="Arial" charset="0"/>
                <a:ea typeface="宋体" pitchFamily="2" charset="-122"/>
              </a:defRPr>
            </a:lvl5pPr>
            <a:lvl6pPr marL="2514600" indent="-228600" eaLnBrk="0" fontAlgn="base" hangingPunct="0">
              <a:spcBef>
                <a:spcPct val="20000"/>
              </a:spcBef>
              <a:spcAft>
                <a:spcPct val="0"/>
              </a:spcAft>
              <a:buChar char="»"/>
              <a:defRPr sz="2000">
                <a:latin typeface="Arial" charset="0"/>
                <a:ea typeface="宋体" pitchFamily="2" charset="-122"/>
              </a:defRPr>
            </a:lvl6pPr>
            <a:lvl7pPr marL="2971800" indent="-228600" eaLnBrk="0" fontAlgn="base" hangingPunct="0">
              <a:spcBef>
                <a:spcPct val="20000"/>
              </a:spcBef>
              <a:spcAft>
                <a:spcPct val="0"/>
              </a:spcAft>
              <a:buChar char="»"/>
              <a:defRPr sz="2000">
                <a:latin typeface="Arial" charset="0"/>
                <a:ea typeface="宋体" pitchFamily="2" charset="-122"/>
              </a:defRPr>
            </a:lvl7pPr>
            <a:lvl8pPr marL="3429000" indent="-228600" eaLnBrk="0" fontAlgn="base" hangingPunct="0">
              <a:spcBef>
                <a:spcPct val="20000"/>
              </a:spcBef>
              <a:spcAft>
                <a:spcPct val="0"/>
              </a:spcAft>
              <a:buChar char="»"/>
              <a:defRPr sz="2000">
                <a:latin typeface="Arial" charset="0"/>
                <a:ea typeface="宋体" pitchFamily="2" charset="-122"/>
              </a:defRPr>
            </a:lvl8pPr>
            <a:lvl9pPr marL="3886200" indent="-228600" eaLnBrk="0" fontAlgn="base" hangingPunct="0">
              <a:spcBef>
                <a:spcPct val="20000"/>
              </a:spcBef>
              <a:spcAft>
                <a:spcPct val="0"/>
              </a:spcAft>
              <a:buChar char="»"/>
              <a:defRPr sz="2000">
                <a:latin typeface="Arial" charset="0"/>
                <a:ea typeface="宋体" pitchFamily="2" charset="-122"/>
              </a:defRPr>
            </a:lvl9pPr>
          </a:lstStyle>
          <a:p>
            <a:r>
              <a:rPr lang="en-GB" altLang="en-US" dirty="0">
                <a:solidFill>
                  <a:srgbClr val="626262"/>
                </a:solidFill>
              </a:rPr>
              <a:t>Cooking with clean fuel</a:t>
            </a:r>
          </a:p>
        </p:txBody>
      </p:sp>
      <p:sp>
        <p:nvSpPr>
          <p:cNvPr id="14353" name="TextBox 16"/>
          <p:cNvSpPr txBox="1">
            <a:spLocks noChangeArrowheads="1"/>
          </p:cNvSpPr>
          <p:nvPr/>
        </p:nvSpPr>
        <p:spPr bwMode="auto">
          <a:xfrm>
            <a:off x="2894013" y="4531827"/>
            <a:ext cx="31162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en-US"/>
            </a:defPPr>
            <a:lvl1pPr eaLnBrk="1" hangingPunct="1">
              <a:buFontTx/>
              <a:buNone/>
              <a:defRPr sz="1600" b="1">
                <a:solidFill>
                  <a:srgbClr val="7F7F7F"/>
                </a:solidFill>
                <a:latin typeface="+mj-lt"/>
              </a:defRPr>
            </a:lvl1pPr>
            <a:lvl2pPr marL="742950" indent="-285750" eaLnBrk="0" hangingPunct="0">
              <a:spcBef>
                <a:spcPct val="20000"/>
              </a:spcBef>
              <a:buChar char="–"/>
              <a:defRPr sz="2800">
                <a:latin typeface="Arial" charset="0"/>
                <a:ea typeface="宋体" pitchFamily="2" charset="-122"/>
              </a:defRPr>
            </a:lvl2pPr>
            <a:lvl3pPr marL="1143000" indent="-228600" eaLnBrk="0" hangingPunct="0">
              <a:spcBef>
                <a:spcPct val="20000"/>
              </a:spcBef>
              <a:buChar char="•"/>
              <a:defRPr sz="2400">
                <a:latin typeface="Arial" charset="0"/>
                <a:ea typeface="宋体" pitchFamily="2" charset="-122"/>
              </a:defRPr>
            </a:lvl3pPr>
            <a:lvl4pPr marL="1600200" indent="-228600" eaLnBrk="0" hangingPunct="0">
              <a:spcBef>
                <a:spcPct val="20000"/>
              </a:spcBef>
              <a:buChar char="–"/>
              <a:defRPr sz="2000">
                <a:latin typeface="Arial" charset="0"/>
                <a:ea typeface="宋体" pitchFamily="2" charset="-122"/>
              </a:defRPr>
            </a:lvl4pPr>
            <a:lvl5pPr marL="2057400" indent="-228600" eaLnBrk="0" hangingPunct="0">
              <a:spcBef>
                <a:spcPct val="20000"/>
              </a:spcBef>
              <a:buChar char="»"/>
              <a:defRPr sz="2000">
                <a:latin typeface="Arial" charset="0"/>
                <a:ea typeface="宋体" pitchFamily="2" charset="-122"/>
              </a:defRPr>
            </a:lvl5pPr>
            <a:lvl6pPr marL="2514600" indent="-228600" eaLnBrk="0" fontAlgn="base" hangingPunct="0">
              <a:spcBef>
                <a:spcPct val="20000"/>
              </a:spcBef>
              <a:spcAft>
                <a:spcPct val="0"/>
              </a:spcAft>
              <a:buChar char="»"/>
              <a:defRPr sz="2000">
                <a:latin typeface="Arial" charset="0"/>
                <a:ea typeface="宋体" pitchFamily="2" charset="-122"/>
              </a:defRPr>
            </a:lvl6pPr>
            <a:lvl7pPr marL="2971800" indent="-228600" eaLnBrk="0" fontAlgn="base" hangingPunct="0">
              <a:spcBef>
                <a:spcPct val="20000"/>
              </a:spcBef>
              <a:spcAft>
                <a:spcPct val="0"/>
              </a:spcAft>
              <a:buChar char="»"/>
              <a:defRPr sz="2000">
                <a:latin typeface="Arial" charset="0"/>
                <a:ea typeface="宋体" pitchFamily="2" charset="-122"/>
              </a:defRPr>
            </a:lvl7pPr>
            <a:lvl8pPr marL="3429000" indent="-228600" eaLnBrk="0" fontAlgn="base" hangingPunct="0">
              <a:spcBef>
                <a:spcPct val="20000"/>
              </a:spcBef>
              <a:spcAft>
                <a:spcPct val="0"/>
              </a:spcAft>
              <a:buChar char="»"/>
              <a:defRPr sz="2000">
                <a:latin typeface="Arial" charset="0"/>
                <a:ea typeface="宋体" pitchFamily="2" charset="-122"/>
              </a:defRPr>
            </a:lvl8pPr>
            <a:lvl9pPr marL="3886200" indent="-228600" eaLnBrk="0" fontAlgn="base" hangingPunct="0">
              <a:spcBef>
                <a:spcPct val="20000"/>
              </a:spcBef>
              <a:spcAft>
                <a:spcPct val="0"/>
              </a:spcAft>
              <a:buChar char="»"/>
              <a:defRPr sz="2000">
                <a:latin typeface="Arial" charset="0"/>
                <a:ea typeface="宋体" pitchFamily="2" charset="-122"/>
              </a:defRPr>
            </a:lvl9pPr>
          </a:lstStyle>
          <a:p>
            <a:r>
              <a:rPr lang="en-GB" altLang="en-US" dirty="0">
                <a:solidFill>
                  <a:srgbClr val="626262"/>
                </a:solidFill>
              </a:rPr>
              <a:t>Pellet biomass heating stoves</a:t>
            </a:r>
          </a:p>
        </p:txBody>
      </p:sp>
      <p:sp>
        <p:nvSpPr>
          <p:cNvPr id="14354" name="TextBox 17"/>
          <p:cNvSpPr txBox="1">
            <a:spLocks noChangeArrowheads="1"/>
          </p:cNvSpPr>
          <p:nvPr/>
        </p:nvSpPr>
        <p:spPr bwMode="auto">
          <a:xfrm>
            <a:off x="6350000" y="4455497"/>
            <a:ext cx="218281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en-US"/>
            </a:defPPr>
            <a:lvl1pPr eaLnBrk="1" hangingPunct="1">
              <a:buFontTx/>
              <a:buNone/>
              <a:defRPr sz="1600" b="1">
                <a:solidFill>
                  <a:srgbClr val="7F7F7F"/>
                </a:solidFill>
                <a:latin typeface="+mj-lt"/>
              </a:defRPr>
            </a:lvl1pPr>
            <a:lvl2pPr marL="742950" indent="-285750" eaLnBrk="0" hangingPunct="0">
              <a:spcBef>
                <a:spcPct val="20000"/>
              </a:spcBef>
              <a:buChar char="–"/>
              <a:defRPr sz="2800">
                <a:latin typeface="Arial" charset="0"/>
                <a:ea typeface="宋体" pitchFamily="2" charset="-122"/>
              </a:defRPr>
            </a:lvl2pPr>
            <a:lvl3pPr marL="1143000" indent="-228600" eaLnBrk="0" hangingPunct="0">
              <a:spcBef>
                <a:spcPct val="20000"/>
              </a:spcBef>
              <a:buChar char="•"/>
              <a:defRPr sz="2400">
                <a:latin typeface="Arial" charset="0"/>
                <a:ea typeface="宋体" pitchFamily="2" charset="-122"/>
              </a:defRPr>
            </a:lvl3pPr>
            <a:lvl4pPr marL="1600200" indent="-228600" eaLnBrk="0" hangingPunct="0">
              <a:spcBef>
                <a:spcPct val="20000"/>
              </a:spcBef>
              <a:buChar char="–"/>
              <a:defRPr sz="2000">
                <a:latin typeface="Arial" charset="0"/>
                <a:ea typeface="宋体" pitchFamily="2" charset="-122"/>
              </a:defRPr>
            </a:lvl4pPr>
            <a:lvl5pPr marL="2057400" indent="-228600" eaLnBrk="0" hangingPunct="0">
              <a:spcBef>
                <a:spcPct val="20000"/>
              </a:spcBef>
              <a:buChar char="»"/>
              <a:defRPr sz="2000">
                <a:latin typeface="Arial" charset="0"/>
                <a:ea typeface="宋体" pitchFamily="2" charset="-122"/>
              </a:defRPr>
            </a:lvl5pPr>
            <a:lvl6pPr marL="2514600" indent="-228600" eaLnBrk="0" fontAlgn="base" hangingPunct="0">
              <a:spcBef>
                <a:spcPct val="20000"/>
              </a:spcBef>
              <a:spcAft>
                <a:spcPct val="0"/>
              </a:spcAft>
              <a:buChar char="»"/>
              <a:defRPr sz="2000">
                <a:latin typeface="Arial" charset="0"/>
                <a:ea typeface="宋体" pitchFamily="2" charset="-122"/>
              </a:defRPr>
            </a:lvl6pPr>
            <a:lvl7pPr marL="2971800" indent="-228600" eaLnBrk="0" fontAlgn="base" hangingPunct="0">
              <a:spcBef>
                <a:spcPct val="20000"/>
              </a:spcBef>
              <a:spcAft>
                <a:spcPct val="0"/>
              </a:spcAft>
              <a:buChar char="»"/>
              <a:defRPr sz="2000">
                <a:latin typeface="Arial" charset="0"/>
                <a:ea typeface="宋体" pitchFamily="2" charset="-122"/>
              </a:defRPr>
            </a:lvl7pPr>
            <a:lvl8pPr marL="3429000" indent="-228600" eaLnBrk="0" fontAlgn="base" hangingPunct="0">
              <a:spcBef>
                <a:spcPct val="20000"/>
              </a:spcBef>
              <a:spcAft>
                <a:spcPct val="0"/>
              </a:spcAft>
              <a:buChar char="»"/>
              <a:defRPr sz="2000">
                <a:latin typeface="Arial" charset="0"/>
                <a:ea typeface="宋体" pitchFamily="2" charset="-122"/>
              </a:defRPr>
            </a:lvl8pPr>
            <a:lvl9pPr marL="3886200" indent="-228600" eaLnBrk="0" fontAlgn="base" hangingPunct="0">
              <a:spcBef>
                <a:spcPct val="20000"/>
              </a:spcBef>
              <a:spcAft>
                <a:spcPct val="0"/>
              </a:spcAft>
              <a:buChar char="»"/>
              <a:defRPr sz="2000">
                <a:latin typeface="Arial" charset="0"/>
                <a:ea typeface="宋体" pitchFamily="2" charset="-122"/>
              </a:defRPr>
            </a:lvl9pPr>
          </a:lstStyle>
          <a:p>
            <a:r>
              <a:rPr lang="en-GB" altLang="en-US" dirty="0">
                <a:solidFill>
                  <a:srgbClr val="626262"/>
                </a:solidFill>
              </a:rPr>
              <a:t>Improved brick kilns</a:t>
            </a:r>
          </a:p>
        </p:txBody>
      </p:sp>
      <p:sp>
        <p:nvSpPr>
          <p:cNvPr id="14355" name="TextBox 18"/>
          <p:cNvSpPr txBox="1">
            <a:spLocks noChangeArrowheads="1"/>
          </p:cNvSpPr>
          <p:nvPr/>
        </p:nvSpPr>
        <p:spPr bwMode="auto">
          <a:xfrm>
            <a:off x="0" y="6399287"/>
            <a:ext cx="323037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en-US"/>
            </a:defPPr>
            <a:lvl1pPr eaLnBrk="1" hangingPunct="1">
              <a:buFontTx/>
              <a:buNone/>
              <a:defRPr sz="1600" b="1">
                <a:solidFill>
                  <a:srgbClr val="7F7F7F"/>
                </a:solidFill>
                <a:latin typeface="+mj-lt"/>
              </a:defRPr>
            </a:lvl1pPr>
            <a:lvl2pPr marL="742950" indent="-285750" eaLnBrk="0" hangingPunct="0">
              <a:spcBef>
                <a:spcPct val="20000"/>
              </a:spcBef>
              <a:buChar char="–"/>
              <a:defRPr sz="2800">
                <a:latin typeface="Arial" charset="0"/>
                <a:ea typeface="宋体" pitchFamily="2" charset="-122"/>
              </a:defRPr>
            </a:lvl2pPr>
            <a:lvl3pPr marL="1143000" indent="-228600" eaLnBrk="0" hangingPunct="0">
              <a:spcBef>
                <a:spcPct val="20000"/>
              </a:spcBef>
              <a:buChar char="•"/>
              <a:defRPr sz="2400">
                <a:latin typeface="Arial" charset="0"/>
                <a:ea typeface="宋体" pitchFamily="2" charset="-122"/>
              </a:defRPr>
            </a:lvl3pPr>
            <a:lvl4pPr marL="1600200" indent="-228600" eaLnBrk="0" hangingPunct="0">
              <a:spcBef>
                <a:spcPct val="20000"/>
              </a:spcBef>
              <a:buChar char="–"/>
              <a:defRPr sz="2000">
                <a:latin typeface="Arial" charset="0"/>
                <a:ea typeface="宋体" pitchFamily="2" charset="-122"/>
              </a:defRPr>
            </a:lvl4pPr>
            <a:lvl5pPr marL="2057400" indent="-228600" eaLnBrk="0" hangingPunct="0">
              <a:spcBef>
                <a:spcPct val="20000"/>
              </a:spcBef>
              <a:buChar char="»"/>
              <a:defRPr sz="2000">
                <a:latin typeface="Arial" charset="0"/>
                <a:ea typeface="宋体" pitchFamily="2" charset="-122"/>
              </a:defRPr>
            </a:lvl5pPr>
            <a:lvl6pPr marL="2514600" indent="-228600" eaLnBrk="0" fontAlgn="base" hangingPunct="0">
              <a:spcBef>
                <a:spcPct val="20000"/>
              </a:spcBef>
              <a:spcAft>
                <a:spcPct val="0"/>
              </a:spcAft>
              <a:buChar char="»"/>
              <a:defRPr sz="2000">
                <a:latin typeface="Arial" charset="0"/>
                <a:ea typeface="宋体" pitchFamily="2" charset="-122"/>
              </a:defRPr>
            </a:lvl6pPr>
            <a:lvl7pPr marL="2971800" indent="-228600" eaLnBrk="0" fontAlgn="base" hangingPunct="0">
              <a:spcBef>
                <a:spcPct val="20000"/>
              </a:spcBef>
              <a:spcAft>
                <a:spcPct val="0"/>
              </a:spcAft>
              <a:buChar char="»"/>
              <a:defRPr sz="2000">
                <a:latin typeface="Arial" charset="0"/>
                <a:ea typeface="宋体" pitchFamily="2" charset="-122"/>
              </a:defRPr>
            </a:lvl7pPr>
            <a:lvl8pPr marL="3429000" indent="-228600" eaLnBrk="0" fontAlgn="base" hangingPunct="0">
              <a:spcBef>
                <a:spcPct val="20000"/>
              </a:spcBef>
              <a:spcAft>
                <a:spcPct val="0"/>
              </a:spcAft>
              <a:buChar char="»"/>
              <a:defRPr sz="2000">
                <a:latin typeface="Arial" charset="0"/>
                <a:ea typeface="宋体" pitchFamily="2" charset="-122"/>
              </a:defRPr>
            </a:lvl8pPr>
            <a:lvl9pPr marL="3886200" indent="-228600" eaLnBrk="0" fontAlgn="base" hangingPunct="0">
              <a:spcBef>
                <a:spcPct val="20000"/>
              </a:spcBef>
              <a:spcAft>
                <a:spcPct val="0"/>
              </a:spcAft>
              <a:buChar char="»"/>
              <a:defRPr sz="2000">
                <a:latin typeface="Arial" charset="0"/>
                <a:ea typeface="宋体" pitchFamily="2" charset="-122"/>
              </a:defRPr>
            </a:lvl9pPr>
          </a:lstStyle>
          <a:p>
            <a:r>
              <a:rPr lang="en-GB" altLang="en-US" dirty="0">
                <a:solidFill>
                  <a:srgbClr val="626262"/>
                </a:solidFill>
              </a:rPr>
              <a:t>Coal briquettes </a:t>
            </a:r>
            <a:r>
              <a:rPr lang="en-GB" altLang="en-US" dirty="0" smtClean="0">
                <a:solidFill>
                  <a:srgbClr val="626262"/>
                </a:solidFill>
              </a:rPr>
              <a:t>replacing </a:t>
            </a:r>
            <a:r>
              <a:rPr lang="en-GB" altLang="en-US" dirty="0">
                <a:solidFill>
                  <a:srgbClr val="626262"/>
                </a:solidFill>
              </a:rPr>
              <a:t>coal</a:t>
            </a:r>
          </a:p>
        </p:txBody>
      </p:sp>
      <p:sp>
        <p:nvSpPr>
          <p:cNvPr id="14356" name="TextBox 19"/>
          <p:cNvSpPr txBox="1">
            <a:spLocks noChangeArrowheads="1"/>
          </p:cNvSpPr>
          <p:nvPr/>
        </p:nvSpPr>
        <p:spPr bwMode="auto">
          <a:xfrm>
            <a:off x="3153335" y="6399287"/>
            <a:ext cx="2959465" cy="338554"/>
          </a:xfrm>
          <a:prstGeom prst="rect">
            <a:avLst/>
          </a:prstGeom>
          <a:solidFill>
            <a:schemeClr val="bg1"/>
          </a:solidFill>
          <a:ln>
            <a:noFill/>
          </a:ln>
          <a:extLst/>
        </p:spPr>
        <p:txBody>
          <a:bodyPr wrap="none">
            <a:spAutoFit/>
          </a:bodyPr>
          <a:lstStyle>
            <a:defPPr>
              <a:defRPr lang="en-US"/>
            </a:defPPr>
            <a:lvl1pPr eaLnBrk="1" hangingPunct="1">
              <a:buFontTx/>
              <a:buNone/>
              <a:defRPr sz="1600" b="1">
                <a:solidFill>
                  <a:srgbClr val="7F7F7F"/>
                </a:solidFill>
                <a:latin typeface="+mj-lt"/>
              </a:defRPr>
            </a:lvl1pPr>
            <a:lvl2pPr marL="742950" indent="-285750" eaLnBrk="0" hangingPunct="0">
              <a:spcBef>
                <a:spcPct val="20000"/>
              </a:spcBef>
              <a:buChar char="–"/>
              <a:defRPr sz="2800">
                <a:latin typeface="Arial" charset="0"/>
                <a:ea typeface="宋体" pitchFamily="2" charset="-122"/>
              </a:defRPr>
            </a:lvl2pPr>
            <a:lvl3pPr marL="1143000" indent="-228600" eaLnBrk="0" hangingPunct="0">
              <a:spcBef>
                <a:spcPct val="20000"/>
              </a:spcBef>
              <a:buChar char="•"/>
              <a:defRPr sz="2400">
                <a:latin typeface="Arial" charset="0"/>
                <a:ea typeface="宋体" pitchFamily="2" charset="-122"/>
              </a:defRPr>
            </a:lvl3pPr>
            <a:lvl4pPr marL="1600200" indent="-228600" eaLnBrk="0" hangingPunct="0">
              <a:spcBef>
                <a:spcPct val="20000"/>
              </a:spcBef>
              <a:buChar char="–"/>
              <a:defRPr sz="2000">
                <a:latin typeface="Arial" charset="0"/>
                <a:ea typeface="宋体" pitchFamily="2" charset="-122"/>
              </a:defRPr>
            </a:lvl4pPr>
            <a:lvl5pPr marL="2057400" indent="-228600" eaLnBrk="0" hangingPunct="0">
              <a:spcBef>
                <a:spcPct val="20000"/>
              </a:spcBef>
              <a:buChar char="»"/>
              <a:defRPr sz="2000">
                <a:latin typeface="Arial" charset="0"/>
                <a:ea typeface="宋体" pitchFamily="2" charset="-122"/>
              </a:defRPr>
            </a:lvl5pPr>
            <a:lvl6pPr marL="2514600" indent="-228600" eaLnBrk="0" fontAlgn="base" hangingPunct="0">
              <a:spcBef>
                <a:spcPct val="20000"/>
              </a:spcBef>
              <a:spcAft>
                <a:spcPct val="0"/>
              </a:spcAft>
              <a:buChar char="»"/>
              <a:defRPr sz="2000">
                <a:latin typeface="Arial" charset="0"/>
                <a:ea typeface="宋体" pitchFamily="2" charset="-122"/>
              </a:defRPr>
            </a:lvl6pPr>
            <a:lvl7pPr marL="2971800" indent="-228600" eaLnBrk="0" fontAlgn="base" hangingPunct="0">
              <a:spcBef>
                <a:spcPct val="20000"/>
              </a:spcBef>
              <a:spcAft>
                <a:spcPct val="0"/>
              </a:spcAft>
              <a:buChar char="»"/>
              <a:defRPr sz="2000">
                <a:latin typeface="Arial" charset="0"/>
                <a:ea typeface="宋体" pitchFamily="2" charset="-122"/>
              </a:defRPr>
            </a:lvl7pPr>
            <a:lvl8pPr marL="3429000" indent="-228600" eaLnBrk="0" fontAlgn="base" hangingPunct="0">
              <a:spcBef>
                <a:spcPct val="20000"/>
              </a:spcBef>
              <a:spcAft>
                <a:spcPct val="0"/>
              </a:spcAft>
              <a:buChar char="»"/>
              <a:defRPr sz="2000">
                <a:latin typeface="Arial" charset="0"/>
                <a:ea typeface="宋体" pitchFamily="2" charset="-122"/>
              </a:defRPr>
            </a:lvl8pPr>
            <a:lvl9pPr marL="3886200" indent="-228600" eaLnBrk="0" fontAlgn="base" hangingPunct="0">
              <a:spcBef>
                <a:spcPct val="20000"/>
              </a:spcBef>
              <a:spcAft>
                <a:spcPct val="0"/>
              </a:spcAft>
              <a:buChar char="»"/>
              <a:defRPr sz="2000">
                <a:latin typeface="Arial" charset="0"/>
                <a:ea typeface="宋体" pitchFamily="2" charset="-122"/>
              </a:defRPr>
            </a:lvl9pPr>
          </a:lstStyle>
          <a:p>
            <a:r>
              <a:rPr lang="en-GB" altLang="en-US" dirty="0">
                <a:solidFill>
                  <a:srgbClr val="626262"/>
                </a:solidFill>
              </a:rPr>
              <a:t>Reduce agricultural burning</a:t>
            </a:r>
          </a:p>
        </p:txBody>
      </p:sp>
      <p:sp>
        <p:nvSpPr>
          <p:cNvPr id="14357" name="TextBox 20"/>
          <p:cNvSpPr txBox="1">
            <a:spLocks noChangeArrowheads="1"/>
          </p:cNvSpPr>
          <p:nvPr/>
        </p:nvSpPr>
        <p:spPr bwMode="auto">
          <a:xfrm>
            <a:off x="6634163" y="6496610"/>
            <a:ext cx="1633781" cy="338554"/>
          </a:xfrm>
          <a:prstGeom prst="rect">
            <a:avLst/>
          </a:prstGeom>
          <a:solidFill>
            <a:schemeClr val="bg1"/>
          </a:solidFill>
          <a:ln>
            <a:noFill/>
          </a:ln>
          <a:extLst/>
        </p:spPr>
        <p:txBody>
          <a:bodyPr wrap="none">
            <a:spAutoFit/>
          </a:bodyPr>
          <a:lstStyle>
            <a:defPPr>
              <a:defRPr lang="en-US"/>
            </a:defPPr>
            <a:lvl1pPr eaLnBrk="1" hangingPunct="1">
              <a:buFontTx/>
              <a:buNone/>
              <a:defRPr sz="1600" b="1">
                <a:solidFill>
                  <a:srgbClr val="7F7F7F"/>
                </a:solidFill>
                <a:latin typeface="+mj-lt"/>
              </a:defRPr>
            </a:lvl1pPr>
            <a:lvl2pPr marL="742950" indent="-285750" eaLnBrk="0" hangingPunct="0">
              <a:spcBef>
                <a:spcPct val="20000"/>
              </a:spcBef>
              <a:buChar char="–"/>
              <a:defRPr sz="2800">
                <a:latin typeface="Arial" charset="0"/>
                <a:ea typeface="宋体" pitchFamily="2" charset="-122"/>
              </a:defRPr>
            </a:lvl2pPr>
            <a:lvl3pPr marL="1143000" indent="-228600" eaLnBrk="0" hangingPunct="0">
              <a:spcBef>
                <a:spcPct val="20000"/>
              </a:spcBef>
              <a:buChar char="•"/>
              <a:defRPr sz="2400">
                <a:latin typeface="Arial" charset="0"/>
                <a:ea typeface="宋体" pitchFamily="2" charset="-122"/>
              </a:defRPr>
            </a:lvl3pPr>
            <a:lvl4pPr marL="1600200" indent="-228600" eaLnBrk="0" hangingPunct="0">
              <a:spcBef>
                <a:spcPct val="20000"/>
              </a:spcBef>
              <a:buChar char="–"/>
              <a:defRPr sz="2000">
                <a:latin typeface="Arial" charset="0"/>
                <a:ea typeface="宋体" pitchFamily="2" charset="-122"/>
              </a:defRPr>
            </a:lvl4pPr>
            <a:lvl5pPr marL="2057400" indent="-228600" eaLnBrk="0" hangingPunct="0">
              <a:spcBef>
                <a:spcPct val="20000"/>
              </a:spcBef>
              <a:buChar char="»"/>
              <a:defRPr sz="2000">
                <a:latin typeface="Arial" charset="0"/>
                <a:ea typeface="宋体" pitchFamily="2" charset="-122"/>
              </a:defRPr>
            </a:lvl5pPr>
            <a:lvl6pPr marL="2514600" indent="-228600" eaLnBrk="0" fontAlgn="base" hangingPunct="0">
              <a:spcBef>
                <a:spcPct val="20000"/>
              </a:spcBef>
              <a:spcAft>
                <a:spcPct val="0"/>
              </a:spcAft>
              <a:buChar char="»"/>
              <a:defRPr sz="2000">
                <a:latin typeface="Arial" charset="0"/>
                <a:ea typeface="宋体" pitchFamily="2" charset="-122"/>
              </a:defRPr>
            </a:lvl6pPr>
            <a:lvl7pPr marL="2971800" indent="-228600" eaLnBrk="0" fontAlgn="base" hangingPunct="0">
              <a:spcBef>
                <a:spcPct val="20000"/>
              </a:spcBef>
              <a:spcAft>
                <a:spcPct val="0"/>
              </a:spcAft>
              <a:buChar char="»"/>
              <a:defRPr sz="2000">
                <a:latin typeface="Arial" charset="0"/>
                <a:ea typeface="宋体" pitchFamily="2" charset="-122"/>
              </a:defRPr>
            </a:lvl7pPr>
            <a:lvl8pPr marL="3429000" indent="-228600" eaLnBrk="0" fontAlgn="base" hangingPunct="0">
              <a:spcBef>
                <a:spcPct val="20000"/>
              </a:spcBef>
              <a:spcAft>
                <a:spcPct val="0"/>
              </a:spcAft>
              <a:buChar char="»"/>
              <a:defRPr sz="2000">
                <a:latin typeface="Arial" charset="0"/>
                <a:ea typeface="宋体" pitchFamily="2" charset="-122"/>
              </a:defRPr>
            </a:lvl8pPr>
            <a:lvl9pPr marL="3886200" indent="-228600" eaLnBrk="0" fontAlgn="base" hangingPunct="0">
              <a:spcBef>
                <a:spcPct val="20000"/>
              </a:spcBef>
              <a:spcAft>
                <a:spcPct val="0"/>
              </a:spcAft>
              <a:buChar char="»"/>
              <a:defRPr sz="2000">
                <a:latin typeface="Arial" charset="0"/>
                <a:ea typeface="宋体" pitchFamily="2" charset="-122"/>
              </a:defRPr>
            </a:lvl9pPr>
          </a:lstStyle>
          <a:p>
            <a:r>
              <a:rPr lang="en-GB" altLang="en-US" dirty="0">
                <a:solidFill>
                  <a:srgbClr val="626262"/>
                </a:solidFill>
              </a:rPr>
              <a:t>Reduce flaring</a:t>
            </a:r>
          </a:p>
        </p:txBody>
      </p:sp>
      <p:sp>
        <p:nvSpPr>
          <p:cNvPr id="7" name="Multiply 6"/>
          <p:cNvSpPr/>
          <p:nvPr/>
        </p:nvSpPr>
        <p:spPr>
          <a:xfrm>
            <a:off x="178286" y="621437"/>
            <a:ext cx="2289175" cy="2205995"/>
          </a:xfrm>
          <a:prstGeom prst="mathMultiply">
            <a:avLst/>
          </a:prstGeom>
          <a:solidFill>
            <a:srgbClr val="FF0000">
              <a:alpha val="4000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Health benefits</a:t>
            </a:r>
          </a:p>
          <a:p>
            <a:pPr algn="ctr"/>
            <a:r>
              <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Depend on emission rates</a:t>
            </a:r>
            <a:endParaRPr lang="en-US"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8" name="Slide Number Placeholder 7"/>
          <p:cNvSpPr>
            <a:spLocks noGrp="1"/>
          </p:cNvSpPr>
          <p:nvPr>
            <p:ph type="sldNum" sz="quarter" idx="4"/>
          </p:nvPr>
        </p:nvSpPr>
        <p:spPr/>
        <p:txBody>
          <a:bodyPr/>
          <a:lstStyle/>
          <a:p>
            <a:fld id="{7698B45C-09C7-497B-9261-07F290CB2D4C}" type="slidenum">
              <a:rPr lang="en-US" smtClean="0"/>
              <a:t>12</a:t>
            </a:fld>
            <a:endParaRPr lang="en-US" dirty="0"/>
          </a:p>
        </p:txBody>
      </p:sp>
      <p:sp>
        <p:nvSpPr>
          <p:cNvPr id="24" name="Multiply 23"/>
          <p:cNvSpPr/>
          <p:nvPr/>
        </p:nvSpPr>
        <p:spPr>
          <a:xfrm>
            <a:off x="403225" y="4402025"/>
            <a:ext cx="2490788" cy="2475187"/>
          </a:xfrm>
          <a:prstGeom prst="mathMultiply">
            <a:avLst/>
          </a:prstGeom>
          <a:solidFill>
            <a:srgbClr val="FF0000">
              <a:alpha val="5600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Caution: no evidence of benefits for health</a:t>
            </a:r>
            <a:endParaRPr lang="en-US" dirty="0"/>
          </a:p>
        </p:txBody>
      </p:sp>
      <p:sp>
        <p:nvSpPr>
          <p:cNvPr id="27" name="Multiply 26"/>
          <p:cNvSpPr/>
          <p:nvPr/>
        </p:nvSpPr>
        <p:spPr>
          <a:xfrm>
            <a:off x="3177640" y="2680404"/>
            <a:ext cx="2289175" cy="2205995"/>
          </a:xfrm>
          <a:prstGeom prst="mathMultiply">
            <a:avLst/>
          </a:prstGeom>
          <a:solidFill>
            <a:srgbClr val="FF0000">
              <a:alpha val="3100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Health benefits</a:t>
            </a:r>
          </a:p>
          <a:p>
            <a:pPr algn="ctr"/>
            <a:r>
              <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Depend on emission rates</a:t>
            </a:r>
            <a:endParaRPr lang="en-US"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Tree>
    <p:extLst>
      <p:ext uri="{BB962C8B-B14F-4D97-AF65-F5344CB8AC3E}">
        <p14:creationId xmlns:p14="http://schemas.microsoft.com/office/powerpoint/2010/main" val="216576539"/>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p>
            <a:r>
              <a:rPr lang="en-US" dirty="0" err="1" smtClean="0"/>
              <a:t>Sulphur</a:t>
            </a:r>
            <a:r>
              <a:rPr lang="en-US" dirty="0" smtClean="0"/>
              <a:t> content in combustibles</a:t>
            </a:r>
            <a:endParaRPr lang="en-US" dirty="0"/>
          </a:p>
        </p:txBody>
      </p:sp>
      <p:pic>
        <p:nvPicPr>
          <p:cNvPr id="9" name="Picture Placeholder 8"/>
          <p:cNvPicPr>
            <a:picLocks noGrp="1" noChangeAspect="1"/>
          </p:cNvPicPr>
          <p:nvPr>
            <p:ph type="pic" idx="4294967295"/>
          </p:nvPr>
        </p:nvPicPr>
        <p:blipFill>
          <a:blip r:embed="rId2"/>
          <a:srcRect l="-40627" r="-40627"/>
          <a:stretch>
            <a:fillRect/>
          </a:stretch>
        </p:blipFill>
        <p:spPr>
          <a:xfrm>
            <a:off x="-774875" y="1600200"/>
            <a:ext cx="6054725" cy="4541838"/>
          </a:xfrm>
        </p:spPr>
      </p:pic>
      <p:pic>
        <p:nvPicPr>
          <p:cNvPr id="4" name="Picture 2"/>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4465052" y="1468773"/>
            <a:ext cx="4480552" cy="45200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88674134"/>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7056" y="351706"/>
            <a:ext cx="8229600" cy="866670"/>
          </a:xfrm>
        </p:spPr>
        <p:txBody>
          <a:bodyPr vert="horz" lIns="91440" tIns="45720" rIns="91440" bIns="45720" rtlCol="0" anchor="b">
            <a:noAutofit/>
          </a:bodyPr>
          <a:lstStyle/>
          <a:p>
            <a:r>
              <a:rPr lang="en-US" dirty="0"/>
              <a:t>Air quality control in LAC</a:t>
            </a:r>
          </a:p>
        </p:txBody>
      </p:sp>
      <p:sp>
        <p:nvSpPr>
          <p:cNvPr id="3" name="Content Placeholder 2"/>
          <p:cNvSpPr>
            <a:spLocks noGrp="1"/>
          </p:cNvSpPr>
          <p:nvPr>
            <p:ph sz="half" idx="2"/>
          </p:nvPr>
        </p:nvSpPr>
        <p:spPr/>
        <p:txBody>
          <a:bodyPr/>
          <a:lstStyle/>
          <a:p>
            <a:pPr marL="0" indent="0" fontAlgn="t">
              <a:buNone/>
            </a:pPr>
            <a:endParaRPr lang="en-US" sz="2000" dirty="0"/>
          </a:p>
          <a:p>
            <a:endParaRPr lang="en-US" dirty="0"/>
          </a:p>
        </p:txBody>
      </p:sp>
      <p:sp>
        <p:nvSpPr>
          <p:cNvPr id="7" name="Content Placeholder 6"/>
          <p:cNvSpPr>
            <a:spLocks noGrp="1"/>
          </p:cNvSpPr>
          <p:nvPr>
            <p:ph sz="quarter" idx="13"/>
          </p:nvPr>
        </p:nvSpPr>
        <p:spPr>
          <a:xfrm>
            <a:off x="335615" y="1534768"/>
            <a:ext cx="4129437" cy="5097828"/>
          </a:xfrm>
        </p:spPr>
        <p:txBody>
          <a:bodyPr/>
          <a:lstStyle/>
          <a:p>
            <a:pPr>
              <a:buFont typeface="Wingdings" pitchFamily="2" charset="2"/>
              <a:buChar char="§"/>
            </a:pPr>
            <a:r>
              <a:rPr lang="en-US" sz="2000" b="1" dirty="0" smtClean="0">
                <a:solidFill>
                  <a:srgbClr val="626262"/>
                </a:solidFill>
              </a:rPr>
              <a:t>21</a:t>
            </a:r>
            <a:r>
              <a:rPr lang="en-US" sz="2000" dirty="0" smtClean="0">
                <a:solidFill>
                  <a:srgbClr val="626262"/>
                </a:solidFill>
              </a:rPr>
              <a:t>/33 </a:t>
            </a:r>
            <a:r>
              <a:rPr lang="en-US" sz="2000" dirty="0">
                <a:solidFill>
                  <a:srgbClr val="626262"/>
                </a:solidFill>
              </a:rPr>
              <a:t>Air Quality </a:t>
            </a:r>
            <a:r>
              <a:rPr lang="en-US" sz="2000" dirty="0" smtClean="0">
                <a:solidFill>
                  <a:srgbClr val="626262"/>
                </a:solidFill>
              </a:rPr>
              <a:t>Legislation</a:t>
            </a:r>
            <a:endParaRPr lang="en-US" sz="2000" dirty="0">
              <a:solidFill>
                <a:srgbClr val="626262"/>
              </a:solidFill>
            </a:endParaRPr>
          </a:p>
          <a:p>
            <a:pPr marL="571500" lvl="2" indent="-171450">
              <a:buFont typeface="Wingdings" pitchFamily="2" charset="2"/>
              <a:buChar char="§"/>
            </a:pPr>
            <a:r>
              <a:rPr lang="en-US" sz="1400" b="1" dirty="0" smtClean="0">
                <a:solidFill>
                  <a:srgbClr val="FF0000"/>
                </a:solidFill>
              </a:rPr>
              <a:t>Most of the countries have a general</a:t>
            </a:r>
          </a:p>
          <a:p>
            <a:pPr marL="400050" lvl="2" indent="0">
              <a:buNone/>
            </a:pPr>
            <a:r>
              <a:rPr lang="en-US" sz="1400" b="1" dirty="0" smtClean="0">
                <a:solidFill>
                  <a:srgbClr val="FF0000"/>
                </a:solidFill>
              </a:rPr>
              <a:t>    environmental law or decree, not AQ</a:t>
            </a:r>
          </a:p>
          <a:p>
            <a:pPr marL="400050" lvl="2" indent="0">
              <a:buNone/>
            </a:pPr>
            <a:endParaRPr lang="en-US" sz="1400" b="1" dirty="0" smtClean="0">
              <a:solidFill>
                <a:srgbClr val="FF0000"/>
              </a:solidFill>
            </a:endParaRPr>
          </a:p>
          <a:p>
            <a:pPr>
              <a:spcBef>
                <a:spcPts val="600"/>
              </a:spcBef>
              <a:buFont typeface="Wingdings" pitchFamily="2" charset="2"/>
              <a:buChar char="§"/>
            </a:pPr>
            <a:r>
              <a:rPr lang="en-US" sz="2000" b="1" dirty="0" smtClean="0">
                <a:solidFill>
                  <a:srgbClr val="626262"/>
                </a:solidFill>
              </a:rPr>
              <a:t>23</a:t>
            </a:r>
            <a:r>
              <a:rPr lang="en-US" sz="2000" dirty="0" smtClean="0">
                <a:solidFill>
                  <a:srgbClr val="626262"/>
                </a:solidFill>
              </a:rPr>
              <a:t>/33 Air Quality Standards </a:t>
            </a:r>
          </a:p>
          <a:p>
            <a:pPr marL="571500" lvl="2" indent="-171450">
              <a:buFont typeface="Wingdings" pitchFamily="2" charset="2"/>
              <a:buChar char="§"/>
            </a:pPr>
            <a:r>
              <a:rPr lang="en-US" sz="1400" b="1" dirty="0" smtClean="0">
                <a:solidFill>
                  <a:srgbClr val="FF0000"/>
                </a:solidFill>
              </a:rPr>
              <a:t>Not following WHO AQG</a:t>
            </a:r>
          </a:p>
          <a:p>
            <a:pPr marL="571500" lvl="2" indent="-171450">
              <a:buFont typeface="Wingdings" pitchFamily="2" charset="2"/>
              <a:buChar char="§"/>
            </a:pPr>
            <a:endParaRPr lang="en-US" sz="1400" b="1" dirty="0" smtClean="0">
              <a:solidFill>
                <a:srgbClr val="FF0000"/>
              </a:solidFill>
            </a:endParaRPr>
          </a:p>
          <a:p>
            <a:pPr>
              <a:spcBef>
                <a:spcPts val="600"/>
              </a:spcBef>
              <a:buFont typeface="Wingdings" pitchFamily="2" charset="2"/>
              <a:buChar char="§"/>
            </a:pPr>
            <a:r>
              <a:rPr lang="en-US" sz="2000" dirty="0" smtClean="0">
                <a:solidFill>
                  <a:srgbClr val="626262"/>
                </a:solidFill>
              </a:rPr>
              <a:t>Only </a:t>
            </a:r>
            <a:r>
              <a:rPr lang="en-US" sz="2000" b="1" dirty="0" smtClean="0">
                <a:solidFill>
                  <a:srgbClr val="626262"/>
                </a:solidFill>
              </a:rPr>
              <a:t>88 cities from 13 LAC* </a:t>
            </a:r>
            <a:r>
              <a:rPr lang="en-US" sz="2000" dirty="0" smtClean="0">
                <a:solidFill>
                  <a:srgbClr val="626262"/>
                </a:solidFill>
              </a:rPr>
              <a:t>countries provide air quality monitoring data to the WHO Ambient Air Pollution database, compared to </a:t>
            </a:r>
            <a:r>
              <a:rPr lang="en-US" sz="2000" b="1" dirty="0" smtClean="0">
                <a:solidFill>
                  <a:srgbClr val="626262"/>
                </a:solidFill>
              </a:rPr>
              <a:t>535 cities in 4 High Income countries</a:t>
            </a:r>
            <a:r>
              <a:rPr lang="en-US" sz="2000" dirty="0" smtClean="0">
                <a:solidFill>
                  <a:srgbClr val="626262"/>
                </a:solidFill>
              </a:rPr>
              <a:t>. (WHO, 2014a).</a:t>
            </a:r>
            <a:endParaRPr lang="en-US" sz="2000" dirty="0">
              <a:solidFill>
                <a:srgbClr val="626262"/>
              </a:solidFill>
            </a:endParaRPr>
          </a:p>
        </p:txBody>
      </p:sp>
      <p:sp>
        <p:nvSpPr>
          <p:cNvPr id="5" name="Slide Number Placeholder 4"/>
          <p:cNvSpPr>
            <a:spLocks noGrp="1"/>
          </p:cNvSpPr>
          <p:nvPr>
            <p:ph type="sldNum" sz="quarter" idx="4"/>
          </p:nvPr>
        </p:nvSpPr>
        <p:spPr/>
        <p:txBody>
          <a:bodyPr/>
          <a:lstStyle/>
          <a:p>
            <a:fld id="{7698B45C-09C7-497B-9261-07F290CB2D4C}" type="slidenum">
              <a:rPr lang="en-US" smtClean="0"/>
              <a:t>14</a:t>
            </a:fld>
            <a:endParaRPr lang="en-US" dirty="0"/>
          </a:p>
        </p:txBody>
      </p:sp>
      <p:sp>
        <p:nvSpPr>
          <p:cNvPr id="4" name="TextBox 3"/>
          <p:cNvSpPr txBox="1"/>
          <p:nvPr/>
        </p:nvSpPr>
        <p:spPr>
          <a:xfrm>
            <a:off x="762000" y="6109376"/>
            <a:ext cx="4130842" cy="523220"/>
          </a:xfrm>
          <a:prstGeom prst="rect">
            <a:avLst/>
          </a:prstGeom>
          <a:noFill/>
        </p:spPr>
        <p:txBody>
          <a:bodyPr wrap="square" rtlCol="0">
            <a:spAutoFit/>
          </a:bodyPr>
          <a:lstStyle/>
          <a:p>
            <a:r>
              <a:rPr lang="en-US" sz="1400" dirty="0" smtClean="0"/>
              <a:t>*21 countries have cities &gt;=750,000 inhabitants (UN Habitat, 2012)</a:t>
            </a:r>
            <a:endParaRPr lang="en-US" sz="1400" dirty="0"/>
          </a:p>
        </p:txBody>
      </p:sp>
      <p:pic>
        <p:nvPicPr>
          <p:cNvPr id="3074" name="Picture 2"/>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4551198" y="1738363"/>
            <a:ext cx="3937186" cy="29528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88817129"/>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1452"/>
            <a:ext cx="8229600" cy="1255236"/>
          </a:xfrm>
        </p:spPr>
        <p:txBody>
          <a:bodyPr/>
          <a:lstStyle/>
          <a:p>
            <a:pPr>
              <a:lnSpc>
                <a:spcPct val="90000"/>
              </a:lnSpc>
            </a:pPr>
            <a:r>
              <a:rPr lang="en-US" sz="3600" dirty="0" smtClean="0">
                <a:latin typeface="Arial" pitchFamily="34" charset="0"/>
                <a:cs typeface="Arial" pitchFamily="34" charset="0"/>
              </a:rPr>
              <a:t>Solid fuel use, Latin America and the Caribbean, 1990-2010</a:t>
            </a:r>
            <a:endParaRPr lang="en-US" sz="3600" dirty="0">
              <a:latin typeface="Arial" pitchFamily="34" charset="0"/>
              <a:cs typeface="Arial" pitchFamily="34" charset="0"/>
            </a:endParaRPr>
          </a:p>
        </p:txBody>
      </p:sp>
      <p:sp>
        <p:nvSpPr>
          <p:cNvPr id="5" name="Slide Number Placeholder 4"/>
          <p:cNvSpPr>
            <a:spLocks noGrp="1"/>
          </p:cNvSpPr>
          <p:nvPr>
            <p:ph type="sldNum" sz="quarter" idx="4"/>
          </p:nvPr>
        </p:nvSpPr>
        <p:spPr/>
        <p:txBody>
          <a:bodyPr/>
          <a:lstStyle/>
          <a:p>
            <a:fld id="{7698B45C-09C7-497B-9261-07F290CB2D4C}" type="slidenum">
              <a:rPr lang="en-US" smtClean="0">
                <a:solidFill>
                  <a:prstClr val="black">
                    <a:tint val="75000"/>
                  </a:prstClr>
                </a:solidFill>
              </a:rPr>
              <a:pPr/>
              <a:t>15</a:t>
            </a:fld>
            <a:endParaRPr lang="en-US" dirty="0">
              <a:solidFill>
                <a:prstClr val="black">
                  <a:tint val="75000"/>
                </a:prstClr>
              </a:solidFill>
            </a:endParaRPr>
          </a:p>
        </p:txBody>
      </p:sp>
      <p:graphicFrame>
        <p:nvGraphicFramePr>
          <p:cNvPr id="10" name="Chart 9"/>
          <p:cNvGraphicFramePr>
            <a:graphicFrameLocks/>
          </p:cNvGraphicFramePr>
          <p:nvPr>
            <p:extLst>
              <p:ext uri="{D42A27DB-BD31-4B8C-83A1-F6EECF244321}">
                <p14:modId xmlns:p14="http://schemas.microsoft.com/office/powerpoint/2010/main" val="268182410"/>
              </p:ext>
            </p:extLst>
          </p:nvPr>
        </p:nvGraphicFramePr>
        <p:xfrm>
          <a:off x="567732" y="2000918"/>
          <a:ext cx="8343901" cy="3567112"/>
        </p:xfrm>
        <a:graphic>
          <a:graphicData uri="http://schemas.openxmlformats.org/drawingml/2006/chart">
            <c:chart xmlns:c="http://schemas.openxmlformats.org/drawingml/2006/chart" xmlns:r="http://schemas.openxmlformats.org/officeDocument/2006/relationships" r:id="rId3"/>
          </a:graphicData>
        </a:graphic>
      </p:graphicFrame>
      <p:sp>
        <p:nvSpPr>
          <p:cNvPr id="13" name="TextBox 12"/>
          <p:cNvSpPr txBox="1"/>
          <p:nvPr/>
        </p:nvSpPr>
        <p:spPr>
          <a:xfrm>
            <a:off x="688313" y="5531104"/>
            <a:ext cx="4999052" cy="307777"/>
          </a:xfrm>
          <a:prstGeom prst="rect">
            <a:avLst/>
          </a:prstGeom>
          <a:noFill/>
        </p:spPr>
        <p:txBody>
          <a:bodyPr wrap="square" rtlCol="0">
            <a:spAutoFit/>
          </a:bodyPr>
          <a:lstStyle/>
          <a:p>
            <a:pPr fontAlgn="base">
              <a:spcBef>
                <a:spcPct val="0"/>
              </a:spcBef>
              <a:spcAft>
                <a:spcPct val="0"/>
              </a:spcAft>
            </a:pPr>
            <a:r>
              <a:rPr lang="en-US" sz="1400" b="1" dirty="0">
                <a:solidFill>
                  <a:srgbClr val="626262"/>
                </a:solidFill>
                <a:latin typeface="Arial Narrow" panose="020B0606020202030204" pitchFamily="34" charset="0"/>
                <a:ea typeface="ＭＳ Ｐゴシック" charset="0"/>
              </a:rPr>
              <a:t>Source: elaborated from data provided by Bonjour S et al., 2013</a:t>
            </a:r>
            <a:endParaRPr lang="en-US" sz="1400" b="1" dirty="0">
              <a:solidFill>
                <a:srgbClr val="626262"/>
              </a:solidFill>
              <a:ea typeface="ＭＳ Ｐゴシック" charset="0"/>
            </a:endParaRPr>
          </a:p>
        </p:txBody>
      </p:sp>
    </p:spTree>
    <p:extLst>
      <p:ext uri="{BB962C8B-B14F-4D97-AF65-F5344CB8AC3E}">
        <p14:creationId xmlns:p14="http://schemas.microsoft.com/office/powerpoint/2010/main" val="849681792"/>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half" idx="4294967295"/>
          </p:nvPr>
        </p:nvSpPr>
        <p:spPr>
          <a:xfrm>
            <a:off x="144379" y="4146533"/>
            <a:ext cx="8817570" cy="2200543"/>
          </a:xfrm>
        </p:spPr>
        <p:txBody>
          <a:bodyPr>
            <a:noAutofit/>
          </a:bodyPr>
          <a:lstStyle/>
          <a:p>
            <a:pPr marL="285750" indent="-285750">
              <a:buFont typeface="Arial" panose="020B0604020202020204" pitchFamily="34" charset="0"/>
              <a:buChar char="•"/>
            </a:pPr>
            <a:r>
              <a:rPr lang="en-US" sz="1800" b="1" dirty="0" smtClean="0"/>
              <a:t>10</a:t>
            </a:r>
            <a:r>
              <a:rPr lang="en-US" sz="1800" b="1" dirty="0"/>
              <a:t>% </a:t>
            </a:r>
            <a:r>
              <a:rPr lang="en-US" sz="1800" b="1" dirty="0" smtClean="0"/>
              <a:t>of the </a:t>
            </a:r>
            <a:r>
              <a:rPr lang="en-US" sz="1800" dirty="0" smtClean="0"/>
              <a:t>35 countries in the Americas use solid fuels</a:t>
            </a:r>
          </a:p>
          <a:p>
            <a:pPr marL="285750" indent="-285750">
              <a:buFont typeface="Arial" panose="020B0604020202020204" pitchFamily="34" charset="0"/>
              <a:buChar char="•"/>
            </a:pPr>
            <a:r>
              <a:rPr lang="en-US" sz="1800" b="1" dirty="0"/>
              <a:t>47% </a:t>
            </a:r>
            <a:r>
              <a:rPr lang="en-US" sz="1800" b="1" dirty="0" smtClean="0"/>
              <a:t>of them, live in 6 countries </a:t>
            </a:r>
            <a:r>
              <a:rPr lang="en-US" sz="1800" dirty="0" smtClean="0"/>
              <a:t>(</a:t>
            </a:r>
            <a:r>
              <a:rPr lang="en-US" sz="1800" dirty="0"/>
              <a:t>Guatemala, Haiti, Honduras, Nicaragua, Paraguay and Peru). </a:t>
            </a:r>
            <a:r>
              <a:rPr lang="en-US" sz="1800" dirty="0" smtClean="0"/>
              <a:t>These countries represent only 8</a:t>
            </a:r>
            <a:r>
              <a:rPr lang="en-US" sz="1800" dirty="0"/>
              <a:t>% </a:t>
            </a:r>
            <a:r>
              <a:rPr lang="en-US" sz="1800" dirty="0" smtClean="0"/>
              <a:t>de la </a:t>
            </a:r>
            <a:r>
              <a:rPr lang="en-US" sz="1800" dirty="0" err="1" smtClean="0"/>
              <a:t>población</a:t>
            </a:r>
            <a:r>
              <a:rPr lang="en-US" sz="1800" dirty="0" smtClean="0"/>
              <a:t> de </a:t>
            </a:r>
            <a:r>
              <a:rPr lang="en-US" sz="1800" dirty="0" err="1" smtClean="0"/>
              <a:t>las</a:t>
            </a:r>
            <a:r>
              <a:rPr lang="en-US" sz="1800" dirty="0" smtClean="0"/>
              <a:t> </a:t>
            </a:r>
            <a:r>
              <a:rPr lang="en-US" sz="1800" dirty="0" err="1" smtClean="0"/>
              <a:t>Américas</a:t>
            </a:r>
            <a:r>
              <a:rPr lang="en-US" sz="1800" dirty="0" smtClean="0"/>
              <a:t>. </a:t>
            </a:r>
          </a:p>
          <a:p>
            <a:pPr marL="285750" indent="-285750">
              <a:buFont typeface="Arial" panose="020B0604020202020204" pitchFamily="34" charset="0"/>
              <a:buChar char="•"/>
            </a:pPr>
            <a:r>
              <a:rPr lang="en-US" sz="1800" dirty="0" smtClean="0"/>
              <a:t>Almost no reduction in the percentage of SFU in the last 30 years in </a:t>
            </a:r>
            <a:r>
              <a:rPr lang="en-US" sz="1800" b="1" dirty="0" smtClean="0"/>
              <a:t>Guatemala</a:t>
            </a:r>
            <a:r>
              <a:rPr lang="en-US" sz="1800" b="1" dirty="0"/>
              <a:t>, Haiti and </a:t>
            </a:r>
            <a:r>
              <a:rPr lang="en-US" sz="1800" b="1" dirty="0" smtClean="0"/>
              <a:t>Paraguay</a:t>
            </a:r>
            <a:endParaRPr lang="es-ES" sz="1800" dirty="0"/>
          </a:p>
          <a:p>
            <a:pPr marL="285750" indent="-285750">
              <a:buFont typeface="Arial" panose="020B0604020202020204" pitchFamily="34" charset="0"/>
              <a:buChar char="•"/>
            </a:pPr>
            <a:endParaRPr lang="en-US" sz="1600" dirty="0" smtClean="0"/>
          </a:p>
          <a:p>
            <a:pPr marL="0" indent="0" algn="l">
              <a:buNone/>
            </a:pPr>
            <a:endParaRPr lang="es-ES" sz="1600" baseline="30000" dirty="0" smtClean="0"/>
          </a:p>
        </p:txBody>
      </p:sp>
      <p:pic>
        <p:nvPicPr>
          <p:cNvPr id="1026" name="Picture 2"/>
          <p:cNvPicPr>
            <a:picLocks noGrp="1" noChangeAspect="1" noChangeArrowheads="1"/>
          </p:cNvPicPr>
          <p:nvPr>
            <p:ph idx="4294967295"/>
          </p:nvPr>
        </p:nvPicPr>
        <p:blipFill>
          <a:blip r:embed="rId3" cstate="email">
            <a:extLst>
              <a:ext uri="{28A0092B-C50C-407E-A947-70E740481C1C}">
                <a14:useLocalDpi xmlns:a14="http://schemas.microsoft.com/office/drawing/2010/main" val="0"/>
              </a:ext>
            </a:extLst>
          </a:blip>
          <a:srcRect/>
          <a:stretch>
            <a:fillRect/>
          </a:stretch>
        </p:blipFill>
        <p:spPr bwMode="auto">
          <a:xfrm>
            <a:off x="144379" y="207378"/>
            <a:ext cx="2616200" cy="3925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12" name="Chart 11"/>
          <p:cNvGraphicFramePr>
            <a:graphicFrameLocks/>
          </p:cNvGraphicFramePr>
          <p:nvPr>
            <p:extLst>
              <p:ext uri="{D42A27DB-BD31-4B8C-83A1-F6EECF244321}">
                <p14:modId xmlns:p14="http://schemas.microsoft.com/office/powerpoint/2010/main" val="57502487"/>
              </p:ext>
            </p:extLst>
          </p:nvPr>
        </p:nvGraphicFramePr>
        <p:xfrm>
          <a:off x="3267776" y="997884"/>
          <a:ext cx="4572000" cy="27432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158801793"/>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Rural x </a:t>
            </a:r>
            <a:r>
              <a:rPr lang="en-US" dirty="0" err="1" smtClean="0"/>
              <a:t>Urbano</a:t>
            </a:r>
            <a:endParaRPr lang="en-US" dirty="0"/>
          </a:p>
        </p:txBody>
      </p:sp>
      <p:pic>
        <p:nvPicPr>
          <p:cNvPr id="5123" name="Picture 3"/>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49193" y="1600201"/>
            <a:ext cx="4451015" cy="28631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457200" y="4536188"/>
            <a:ext cx="4451016" cy="646331"/>
          </a:xfrm>
          <a:prstGeom prst="rect">
            <a:avLst/>
          </a:prstGeom>
        </p:spPr>
        <p:txBody>
          <a:bodyPr wrap="square">
            <a:spAutoFit/>
          </a:bodyPr>
          <a:lstStyle/>
          <a:p>
            <a:r>
              <a:rPr lang="es-ES" sz="1200" dirty="0"/>
              <a:t>Figura </a:t>
            </a:r>
            <a:r>
              <a:rPr lang="es-ES" sz="1200" dirty="0" smtClean="0"/>
              <a:t>1: Uso de combustibles sólidos </a:t>
            </a:r>
            <a:r>
              <a:rPr lang="es-ES" sz="1200" dirty="0"/>
              <a:t>en función del tamaño de la población rural en 21 países de América Latina y el Caribe</a:t>
            </a:r>
            <a:endParaRPr lang="en-US" sz="1200" dirty="0"/>
          </a:p>
        </p:txBody>
      </p:sp>
      <p:pic>
        <p:nvPicPr>
          <p:cNvPr id="5124" name="Picture 4"/>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4762098" y="1556203"/>
            <a:ext cx="4140200" cy="2951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Rectangle 6"/>
          <p:cNvSpPr/>
          <p:nvPr/>
        </p:nvSpPr>
        <p:spPr>
          <a:xfrm>
            <a:off x="5005136" y="4387628"/>
            <a:ext cx="4043279" cy="646331"/>
          </a:xfrm>
          <a:prstGeom prst="rect">
            <a:avLst/>
          </a:prstGeom>
        </p:spPr>
        <p:txBody>
          <a:bodyPr wrap="square">
            <a:spAutoFit/>
          </a:bodyPr>
          <a:lstStyle/>
          <a:p>
            <a:r>
              <a:rPr lang="es-ES" sz="1200" dirty="0"/>
              <a:t>Figura </a:t>
            </a:r>
            <a:r>
              <a:rPr lang="es-ES" sz="1200" dirty="0" smtClean="0"/>
              <a:t>2</a:t>
            </a:r>
            <a:r>
              <a:rPr lang="es-ES" sz="1200" dirty="0"/>
              <a:t>: Uso de combustibles sólidos </a:t>
            </a:r>
            <a:r>
              <a:rPr lang="es-ES" sz="1200" dirty="0" smtClean="0"/>
              <a:t>en áreas urbanas </a:t>
            </a:r>
            <a:r>
              <a:rPr lang="es-ES" sz="1200" dirty="0"/>
              <a:t>y rurales en función del IDH en 21 países de América Latina y el Caribe</a:t>
            </a:r>
            <a:endParaRPr lang="en-US" sz="1200" dirty="0"/>
          </a:p>
        </p:txBody>
      </p:sp>
    </p:spTree>
    <p:extLst>
      <p:ext uri="{BB962C8B-B14F-4D97-AF65-F5344CB8AC3E}">
        <p14:creationId xmlns:p14="http://schemas.microsoft.com/office/powerpoint/2010/main" val="175297492"/>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44" name="Rectangle 4"/>
          <p:cNvSpPr>
            <a:spLocks noChangeArrowheads="1"/>
          </p:cNvSpPr>
          <p:nvPr/>
        </p:nvSpPr>
        <p:spPr bwMode="auto">
          <a:xfrm>
            <a:off x="0" y="-1588"/>
            <a:ext cx="9144000" cy="992187"/>
          </a:xfrm>
          <a:prstGeom prst="rect">
            <a:avLst/>
          </a:prstGeom>
          <a:extLst/>
        </p:spPr>
        <p:txBody>
          <a:bodyPr anchor="ctr" anchorCtr="0"/>
          <a:lstStyle/>
          <a:p>
            <a:pPr algn="ctr" fontAlgn="auto">
              <a:spcBef>
                <a:spcPts val="0"/>
              </a:spcBef>
              <a:spcAft>
                <a:spcPts val="0"/>
              </a:spcAft>
            </a:pPr>
            <a:r>
              <a:rPr lang="en-US" sz="3200" dirty="0" smtClean="0">
                <a:solidFill>
                  <a:schemeClr val="tx2"/>
                </a:solidFill>
                <a:effectLst>
                  <a:outerShdw blurRad="63500" dist="38100" dir="5400000" algn="t" rotWithShape="0">
                    <a:prstClr val="black">
                      <a:alpha val="25000"/>
                    </a:prstClr>
                  </a:outerShdw>
                </a:effectLst>
                <a:latin typeface="Calibri" pitchFamily="34" charset="0"/>
                <a:ea typeface="+mj-ea"/>
                <a:cs typeface="+mj-cs"/>
              </a:rPr>
              <a:t>Regional inequalities in biomass exposure </a:t>
            </a:r>
          </a:p>
          <a:p>
            <a:pPr algn="ctr" fontAlgn="auto">
              <a:spcBef>
                <a:spcPts val="0"/>
              </a:spcBef>
              <a:spcAft>
                <a:spcPts val="0"/>
              </a:spcAft>
            </a:pPr>
            <a:r>
              <a:rPr lang="en-US" sz="2600" dirty="0" smtClean="0">
                <a:solidFill>
                  <a:schemeClr val="tx2"/>
                </a:solidFill>
                <a:effectLst>
                  <a:outerShdw blurRad="63500" dist="38100" dir="5400000" algn="t" rotWithShape="0">
                    <a:prstClr val="black">
                      <a:alpha val="25000"/>
                    </a:prstClr>
                  </a:outerShdw>
                </a:effectLst>
                <a:latin typeface="Calibri" pitchFamily="34" charset="0"/>
                <a:ea typeface="+mj-ea"/>
                <a:cs typeface="+mj-cs"/>
              </a:rPr>
              <a:t>according to a social gradient defined by human development</a:t>
            </a:r>
            <a:endParaRPr lang="en-US" sz="2600" dirty="0">
              <a:solidFill>
                <a:schemeClr val="tx2"/>
              </a:solidFill>
              <a:effectLst>
                <a:outerShdw blurRad="63500" dist="38100" dir="5400000" algn="t" rotWithShape="0">
                  <a:prstClr val="black">
                    <a:alpha val="25000"/>
                  </a:prstClr>
                </a:outerShdw>
              </a:effectLst>
              <a:latin typeface="Calibri" pitchFamily="34" charset="0"/>
              <a:ea typeface="+mj-ea"/>
              <a:cs typeface="+mj-cs"/>
            </a:endParaRPr>
          </a:p>
        </p:txBody>
      </p:sp>
      <p:sp>
        <p:nvSpPr>
          <p:cNvPr id="18" name="Text Box 4"/>
          <p:cNvSpPr txBox="1">
            <a:spLocks noChangeArrowheads="1"/>
          </p:cNvSpPr>
          <p:nvPr/>
        </p:nvSpPr>
        <p:spPr bwMode="auto">
          <a:xfrm>
            <a:off x="170298" y="6477001"/>
            <a:ext cx="691557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lgn="r" eaLnBrk="1" hangingPunct="1">
              <a:spcBef>
                <a:spcPct val="50000"/>
              </a:spcBef>
              <a:defRPr sz="1200">
                <a:solidFill>
                  <a:srgbClr val="777777"/>
                </a:solidFill>
                <a:latin typeface="Candara" pitchFamily="34" charset="0"/>
                <a:ea typeface="MS PGothic" pitchFamily="34" charset="-128"/>
              </a:defRPr>
            </a:lvl1pPr>
            <a:lvl2pPr marL="742950" indent="-285750" eaLnBrk="0" hangingPunct="0"/>
            <a:lvl3pPr marL="1143000" indent="-228600" eaLnBrk="0" hangingPunct="0"/>
            <a:lvl4pPr marL="1600200" indent="-228600" eaLnBrk="0" hangingPunct="0"/>
            <a:lvl5pPr marL="2057400" indent="-228600" eaLnBrk="0" hangingPunct="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pPr algn="l"/>
            <a:r>
              <a:rPr lang="en-US" dirty="0" err="1"/>
              <a:t>Soares</a:t>
            </a:r>
            <a:r>
              <a:rPr lang="en-US" dirty="0"/>
              <a:t> A, Meyer MA, Mujica OJ.  Abstract 287890.  APHA Meeting 2013</a:t>
            </a:r>
          </a:p>
        </p:txBody>
      </p:sp>
      <p:pic>
        <p:nvPicPr>
          <p:cNvPr id="1026" name="Picture 2"/>
          <p:cNvPicPr preferRelativeResize="0">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0903" y="2141560"/>
            <a:ext cx="2609088" cy="2590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preferRelativeResize="0">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675467" y="1684360"/>
            <a:ext cx="3251200" cy="35661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preferRelativeResize="0">
            <a:picLocks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845387" y="1608160"/>
            <a:ext cx="3332480" cy="3657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2" name="Rectangle 4"/>
          <p:cNvSpPr>
            <a:spLocks noChangeArrowheads="1"/>
          </p:cNvSpPr>
          <p:nvPr/>
        </p:nvSpPr>
        <p:spPr bwMode="auto">
          <a:xfrm>
            <a:off x="-2528" y="1004249"/>
            <a:ext cx="9144000" cy="380999"/>
          </a:xfrm>
          <a:prstGeom prst="rect">
            <a:avLst/>
          </a:prstGeom>
          <a:extLst/>
        </p:spPr>
        <p:txBody>
          <a:bodyPr anchor="b" anchorCtr="0"/>
          <a:lstStyle/>
          <a:p>
            <a:pPr algn="ctr" fontAlgn="auto">
              <a:spcBef>
                <a:spcPts val="0"/>
              </a:spcBef>
              <a:spcAft>
                <a:spcPts val="0"/>
              </a:spcAft>
            </a:pPr>
            <a:r>
              <a:rPr lang="en-US" dirty="0" smtClean="0">
                <a:solidFill>
                  <a:schemeClr val="bg1">
                    <a:lumMod val="50000"/>
                  </a:schemeClr>
                </a:solidFill>
                <a:latin typeface="Calibri" pitchFamily="34" charset="0"/>
                <a:ea typeface="+mj-ea"/>
                <a:cs typeface="+mj-cs"/>
              </a:rPr>
              <a:t>exploratory data analysis with disaggregation at the national level</a:t>
            </a:r>
            <a:endParaRPr lang="en-US" dirty="0">
              <a:solidFill>
                <a:schemeClr val="bg1">
                  <a:lumMod val="50000"/>
                </a:schemeClr>
              </a:solidFill>
              <a:latin typeface="Calibri" pitchFamily="34" charset="0"/>
              <a:ea typeface="+mj-ea"/>
              <a:cs typeface="+mj-cs"/>
            </a:endParaRPr>
          </a:p>
        </p:txBody>
      </p:sp>
      <p:sp>
        <p:nvSpPr>
          <p:cNvPr id="20" name="Text Box 8"/>
          <p:cNvSpPr txBox="1">
            <a:spLocks noChangeArrowheads="1"/>
          </p:cNvSpPr>
          <p:nvPr/>
        </p:nvSpPr>
        <p:spPr bwMode="auto">
          <a:xfrm>
            <a:off x="2878667" y="1560249"/>
            <a:ext cx="2955970"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Palatino Linotype" pitchFamily="18" charset="0"/>
                <a:ea typeface="ＭＳ Ｐゴシック" pitchFamily="34" charset="-128"/>
              </a:defRPr>
            </a:lvl1pPr>
            <a:lvl2pPr marL="742950" indent="-285750" eaLnBrk="0" hangingPunct="0">
              <a:defRPr>
                <a:solidFill>
                  <a:schemeClr val="tx1"/>
                </a:solidFill>
                <a:latin typeface="Palatino Linotype" pitchFamily="18" charset="0"/>
                <a:ea typeface="ＭＳ Ｐゴシック" pitchFamily="34" charset="-128"/>
              </a:defRPr>
            </a:lvl2pPr>
            <a:lvl3pPr marL="1143000" indent="-228600" eaLnBrk="0" hangingPunct="0">
              <a:defRPr>
                <a:solidFill>
                  <a:schemeClr val="tx1"/>
                </a:solidFill>
                <a:latin typeface="Palatino Linotype" pitchFamily="18" charset="0"/>
                <a:ea typeface="ＭＳ Ｐゴシック" pitchFamily="34" charset="-128"/>
              </a:defRPr>
            </a:lvl3pPr>
            <a:lvl4pPr marL="1600200" indent="-228600" eaLnBrk="0" hangingPunct="0">
              <a:defRPr>
                <a:solidFill>
                  <a:schemeClr val="tx1"/>
                </a:solidFill>
                <a:latin typeface="Palatino Linotype" pitchFamily="18" charset="0"/>
                <a:ea typeface="ＭＳ Ｐゴシック" pitchFamily="34" charset="-128"/>
              </a:defRPr>
            </a:lvl4pPr>
            <a:lvl5pPr marL="2057400" indent="-228600" eaLnBrk="0" hangingPunct="0">
              <a:defRPr>
                <a:solidFill>
                  <a:schemeClr val="tx1"/>
                </a:solidFill>
                <a:latin typeface="Palatino Linotype" pitchFamily="18" charset="0"/>
                <a:ea typeface="ＭＳ Ｐゴシック" pitchFamily="34" charset="-128"/>
              </a:defRPr>
            </a:lvl5pPr>
            <a:lvl6pPr marL="2514600" indent="-228600" eaLnBrk="0" fontAlgn="base" hangingPunct="0">
              <a:spcBef>
                <a:spcPct val="0"/>
              </a:spcBef>
              <a:spcAft>
                <a:spcPct val="0"/>
              </a:spcAft>
              <a:defRPr>
                <a:solidFill>
                  <a:schemeClr val="tx1"/>
                </a:solidFill>
                <a:latin typeface="Palatino Linotype" pitchFamily="18" charset="0"/>
                <a:ea typeface="ＭＳ Ｐゴシック" pitchFamily="34" charset="-128"/>
              </a:defRPr>
            </a:lvl6pPr>
            <a:lvl7pPr marL="2971800" indent="-228600" eaLnBrk="0" fontAlgn="base" hangingPunct="0">
              <a:spcBef>
                <a:spcPct val="0"/>
              </a:spcBef>
              <a:spcAft>
                <a:spcPct val="0"/>
              </a:spcAft>
              <a:defRPr>
                <a:solidFill>
                  <a:schemeClr val="tx1"/>
                </a:solidFill>
                <a:latin typeface="Palatino Linotype" pitchFamily="18" charset="0"/>
                <a:ea typeface="ＭＳ Ｐゴシック" pitchFamily="34" charset="-128"/>
              </a:defRPr>
            </a:lvl7pPr>
            <a:lvl8pPr marL="3429000" indent="-228600" eaLnBrk="0" fontAlgn="base" hangingPunct="0">
              <a:spcBef>
                <a:spcPct val="0"/>
              </a:spcBef>
              <a:spcAft>
                <a:spcPct val="0"/>
              </a:spcAft>
              <a:defRPr>
                <a:solidFill>
                  <a:schemeClr val="tx1"/>
                </a:solidFill>
                <a:latin typeface="Palatino Linotype" pitchFamily="18" charset="0"/>
                <a:ea typeface="ＭＳ Ｐゴシック" pitchFamily="34" charset="-128"/>
              </a:defRPr>
            </a:lvl8pPr>
            <a:lvl9pPr marL="3886200" indent="-228600" eaLnBrk="0" fontAlgn="base" hangingPunct="0">
              <a:spcBef>
                <a:spcPct val="0"/>
              </a:spcBef>
              <a:spcAft>
                <a:spcPct val="0"/>
              </a:spcAft>
              <a:defRPr>
                <a:solidFill>
                  <a:schemeClr val="tx1"/>
                </a:solidFill>
                <a:latin typeface="Palatino Linotype" pitchFamily="18" charset="0"/>
                <a:ea typeface="ＭＳ Ｐゴシック" pitchFamily="34" charset="-128"/>
              </a:defRPr>
            </a:lvl9pPr>
          </a:lstStyle>
          <a:p>
            <a:pPr algn="ctr" eaLnBrk="1" hangingPunct="1">
              <a:spcBef>
                <a:spcPct val="50000"/>
              </a:spcBef>
            </a:pPr>
            <a:r>
              <a:rPr lang="en-US" sz="1400" dirty="0" smtClean="0">
                <a:solidFill>
                  <a:srgbClr val="FF0000"/>
                </a:solidFill>
                <a:latin typeface="Calibri" pitchFamily="34" charset="0"/>
              </a:rPr>
              <a:t>health inequality regression line</a:t>
            </a:r>
          </a:p>
        </p:txBody>
      </p:sp>
      <p:sp>
        <p:nvSpPr>
          <p:cNvPr id="21" name="Text Box 8"/>
          <p:cNvSpPr txBox="1">
            <a:spLocks noChangeArrowheads="1"/>
          </p:cNvSpPr>
          <p:nvPr/>
        </p:nvSpPr>
        <p:spPr bwMode="auto">
          <a:xfrm>
            <a:off x="6061859" y="1560249"/>
            <a:ext cx="2980267"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Palatino Linotype" pitchFamily="18" charset="0"/>
                <a:ea typeface="ＭＳ Ｐゴシック" pitchFamily="34" charset="-128"/>
              </a:defRPr>
            </a:lvl1pPr>
            <a:lvl2pPr marL="742950" indent="-285750" eaLnBrk="0" hangingPunct="0">
              <a:defRPr>
                <a:solidFill>
                  <a:schemeClr val="tx1"/>
                </a:solidFill>
                <a:latin typeface="Palatino Linotype" pitchFamily="18" charset="0"/>
                <a:ea typeface="ＭＳ Ｐゴシック" pitchFamily="34" charset="-128"/>
              </a:defRPr>
            </a:lvl2pPr>
            <a:lvl3pPr marL="1143000" indent="-228600" eaLnBrk="0" hangingPunct="0">
              <a:defRPr>
                <a:solidFill>
                  <a:schemeClr val="tx1"/>
                </a:solidFill>
                <a:latin typeface="Palatino Linotype" pitchFamily="18" charset="0"/>
                <a:ea typeface="ＭＳ Ｐゴシック" pitchFamily="34" charset="-128"/>
              </a:defRPr>
            </a:lvl3pPr>
            <a:lvl4pPr marL="1600200" indent="-228600" eaLnBrk="0" hangingPunct="0">
              <a:defRPr>
                <a:solidFill>
                  <a:schemeClr val="tx1"/>
                </a:solidFill>
                <a:latin typeface="Palatino Linotype" pitchFamily="18" charset="0"/>
                <a:ea typeface="ＭＳ Ｐゴシック" pitchFamily="34" charset="-128"/>
              </a:defRPr>
            </a:lvl4pPr>
            <a:lvl5pPr marL="2057400" indent="-228600" eaLnBrk="0" hangingPunct="0">
              <a:defRPr>
                <a:solidFill>
                  <a:schemeClr val="tx1"/>
                </a:solidFill>
                <a:latin typeface="Palatino Linotype" pitchFamily="18" charset="0"/>
                <a:ea typeface="ＭＳ Ｐゴシック" pitchFamily="34" charset="-128"/>
              </a:defRPr>
            </a:lvl5pPr>
            <a:lvl6pPr marL="2514600" indent="-228600" eaLnBrk="0" fontAlgn="base" hangingPunct="0">
              <a:spcBef>
                <a:spcPct val="0"/>
              </a:spcBef>
              <a:spcAft>
                <a:spcPct val="0"/>
              </a:spcAft>
              <a:defRPr>
                <a:solidFill>
                  <a:schemeClr val="tx1"/>
                </a:solidFill>
                <a:latin typeface="Palatino Linotype" pitchFamily="18" charset="0"/>
                <a:ea typeface="ＭＳ Ｐゴシック" pitchFamily="34" charset="-128"/>
              </a:defRPr>
            </a:lvl6pPr>
            <a:lvl7pPr marL="2971800" indent="-228600" eaLnBrk="0" fontAlgn="base" hangingPunct="0">
              <a:spcBef>
                <a:spcPct val="0"/>
              </a:spcBef>
              <a:spcAft>
                <a:spcPct val="0"/>
              </a:spcAft>
              <a:defRPr>
                <a:solidFill>
                  <a:schemeClr val="tx1"/>
                </a:solidFill>
                <a:latin typeface="Palatino Linotype" pitchFamily="18" charset="0"/>
                <a:ea typeface="ＭＳ Ｐゴシック" pitchFamily="34" charset="-128"/>
              </a:defRPr>
            </a:lvl7pPr>
            <a:lvl8pPr marL="3429000" indent="-228600" eaLnBrk="0" fontAlgn="base" hangingPunct="0">
              <a:spcBef>
                <a:spcPct val="0"/>
              </a:spcBef>
              <a:spcAft>
                <a:spcPct val="0"/>
              </a:spcAft>
              <a:defRPr>
                <a:solidFill>
                  <a:schemeClr val="tx1"/>
                </a:solidFill>
                <a:latin typeface="Palatino Linotype" pitchFamily="18" charset="0"/>
                <a:ea typeface="ＭＳ Ｐゴシック" pitchFamily="34" charset="-128"/>
              </a:defRPr>
            </a:lvl8pPr>
            <a:lvl9pPr marL="3886200" indent="-228600" eaLnBrk="0" fontAlgn="base" hangingPunct="0">
              <a:spcBef>
                <a:spcPct val="0"/>
              </a:spcBef>
              <a:spcAft>
                <a:spcPct val="0"/>
              </a:spcAft>
              <a:defRPr>
                <a:solidFill>
                  <a:schemeClr val="tx1"/>
                </a:solidFill>
                <a:latin typeface="Palatino Linotype" pitchFamily="18" charset="0"/>
                <a:ea typeface="ＭＳ Ｐゴシック" pitchFamily="34" charset="-128"/>
              </a:defRPr>
            </a:lvl9pPr>
          </a:lstStyle>
          <a:p>
            <a:pPr algn="ctr" eaLnBrk="1" hangingPunct="1">
              <a:spcBef>
                <a:spcPct val="50000"/>
              </a:spcBef>
            </a:pPr>
            <a:r>
              <a:rPr lang="en-US" sz="1400" dirty="0" smtClean="0">
                <a:solidFill>
                  <a:srgbClr val="FF0000"/>
                </a:solidFill>
                <a:latin typeface="Calibri" pitchFamily="34" charset="0"/>
              </a:rPr>
              <a:t>health inequality concentration curve</a:t>
            </a:r>
          </a:p>
        </p:txBody>
      </p:sp>
      <p:sp>
        <p:nvSpPr>
          <p:cNvPr id="19" name="Text Box 8"/>
          <p:cNvSpPr txBox="1">
            <a:spLocks noChangeArrowheads="1"/>
          </p:cNvSpPr>
          <p:nvPr/>
        </p:nvSpPr>
        <p:spPr bwMode="auto">
          <a:xfrm>
            <a:off x="33868" y="1560248"/>
            <a:ext cx="2709333" cy="3077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Palatino Linotype" pitchFamily="18" charset="0"/>
                <a:ea typeface="ＭＳ Ｐゴシック" pitchFamily="34" charset="-128"/>
              </a:defRPr>
            </a:lvl1pPr>
            <a:lvl2pPr marL="742950" indent="-285750" eaLnBrk="0" hangingPunct="0">
              <a:defRPr>
                <a:solidFill>
                  <a:schemeClr val="tx1"/>
                </a:solidFill>
                <a:latin typeface="Palatino Linotype" pitchFamily="18" charset="0"/>
                <a:ea typeface="ＭＳ Ｐゴシック" pitchFamily="34" charset="-128"/>
              </a:defRPr>
            </a:lvl2pPr>
            <a:lvl3pPr marL="1143000" indent="-228600" eaLnBrk="0" hangingPunct="0">
              <a:defRPr>
                <a:solidFill>
                  <a:schemeClr val="tx1"/>
                </a:solidFill>
                <a:latin typeface="Palatino Linotype" pitchFamily="18" charset="0"/>
                <a:ea typeface="ＭＳ Ｐゴシック" pitchFamily="34" charset="-128"/>
              </a:defRPr>
            </a:lvl3pPr>
            <a:lvl4pPr marL="1600200" indent="-228600" eaLnBrk="0" hangingPunct="0">
              <a:defRPr>
                <a:solidFill>
                  <a:schemeClr val="tx1"/>
                </a:solidFill>
                <a:latin typeface="Palatino Linotype" pitchFamily="18" charset="0"/>
                <a:ea typeface="ＭＳ Ｐゴシック" pitchFamily="34" charset="-128"/>
              </a:defRPr>
            </a:lvl4pPr>
            <a:lvl5pPr marL="2057400" indent="-228600" eaLnBrk="0" hangingPunct="0">
              <a:defRPr>
                <a:solidFill>
                  <a:schemeClr val="tx1"/>
                </a:solidFill>
                <a:latin typeface="Palatino Linotype" pitchFamily="18" charset="0"/>
                <a:ea typeface="ＭＳ Ｐゴシック" pitchFamily="34" charset="-128"/>
              </a:defRPr>
            </a:lvl5pPr>
            <a:lvl6pPr marL="2514600" indent="-228600" eaLnBrk="0" fontAlgn="base" hangingPunct="0">
              <a:spcBef>
                <a:spcPct val="0"/>
              </a:spcBef>
              <a:spcAft>
                <a:spcPct val="0"/>
              </a:spcAft>
              <a:defRPr>
                <a:solidFill>
                  <a:schemeClr val="tx1"/>
                </a:solidFill>
                <a:latin typeface="Palatino Linotype" pitchFamily="18" charset="0"/>
                <a:ea typeface="ＭＳ Ｐゴシック" pitchFamily="34" charset="-128"/>
              </a:defRPr>
            </a:lvl6pPr>
            <a:lvl7pPr marL="2971800" indent="-228600" eaLnBrk="0" fontAlgn="base" hangingPunct="0">
              <a:spcBef>
                <a:spcPct val="0"/>
              </a:spcBef>
              <a:spcAft>
                <a:spcPct val="0"/>
              </a:spcAft>
              <a:defRPr>
                <a:solidFill>
                  <a:schemeClr val="tx1"/>
                </a:solidFill>
                <a:latin typeface="Palatino Linotype" pitchFamily="18" charset="0"/>
                <a:ea typeface="ＭＳ Ｐゴシック" pitchFamily="34" charset="-128"/>
              </a:defRPr>
            </a:lvl7pPr>
            <a:lvl8pPr marL="3429000" indent="-228600" eaLnBrk="0" fontAlgn="base" hangingPunct="0">
              <a:spcBef>
                <a:spcPct val="0"/>
              </a:spcBef>
              <a:spcAft>
                <a:spcPct val="0"/>
              </a:spcAft>
              <a:defRPr>
                <a:solidFill>
                  <a:schemeClr val="tx1"/>
                </a:solidFill>
                <a:latin typeface="Palatino Linotype" pitchFamily="18" charset="0"/>
                <a:ea typeface="ＭＳ Ｐゴシック" pitchFamily="34" charset="-128"/>
              </a:defRPr>
            </a:lvl8pPr>
            <a:lvl9pPr marL="3886200" indent="-228600" eaLnBrk="0" fontAlgn="base" hangingPunct="0">
              <a:spcBef>
                <a:spcPct val="0"/>
              </a:spcBef>
              <a:spcAft>
                <a:spcPct val="0"/>
              </a:spcAft>
              <a:defRPr>
                <a:solidFill>
                  <a:schemeClr val="tx1"/>
                </a:solidFill>
                <a:latin typeface="Palatino Linotype" pitchFamily="18" charset="0"/>
                <a:ea typeface="ＭＳ Ｐゴシック" pitchFamily="34" charset="-128"/>
              </a:defRPr>
            </a:lvl9pPr>
          </a:lstStyle>
          <a:p>
            <a:pPr algn="ctr" eaLnBrk="1" hangingPunct="1">
              <a:spcBef>
                <a:spcPct val="50000"/>
              </a:spcBef>
            </a:pPr>
            <a:r>
              <a:rPr lang="en-US" sz="1400" dirty="0" smtClean="0">
                <a:solidFill>
                  <a:srgbClr val="FF0000"/>
                </a:solidFill>
                <a:latin typeface="Calibri" pitchFamily="34" charset="0"/>
              </a:rPr>
              <a:t>health inequality gradient</a:t>
            </a:r>
          </a:p>
        </p:txBody>
      </p:sp>
      <p:pic>
        <p:nvPicPr>
          <p:cNvPr id="2"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05465" y="5265760"/>
            <a:ext cx="4402667" cy="11397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84259103"/>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50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childTnLst>
                                </p:cTn>
                              </p:par>
                            </p:childTnLst>
                          </p:cTn>
                        </p:par>
                        <p:par>
                          <p:cTn id="8" fill="hold">
                            <p:stCondLst>
                              <p:cond delay="1500"/>
                            </p:stCondLst>
                            <p:childTnLst>
                              <p:par>
                                <p:cTn id="9" presetID="22" presetClass="entr" presetSubtype="8" fill="hold" nodeType="afterEffect">
                                  <p:stCondLst>
                                    <p:cond delay="0"/>
                                  </p:stCondLst>
                                  <p:childTnLst>
                                    <p:set>
                                      <p:cBhvr>
                                        <p:cTn id="10" dur="1" fill="hold">
                                          <p:stCondLst>
                                            <p:cond delay="0"/>
                                          </p:stCondLst>
                                        </p:cTn>
                                        <p:tgtEl>
                                          <p:spTgt spid="1026"/>
                                        </p:tgtEl>
                                        <p:attrNameLst>
                                          <p:attrName>style.visibility</p:attrName>
                                        </p:attrNameLst>
                                      </p:cBhvr>
                                      <p:to>
                                        <p:strVal val="visible"/>
                                      </p:to>
                                    </p:set>
                                    <p:animEffect transition="in" filter="wipe(left)">
                                      <p:cBhvr>
                                        <p:cTn id="11" dur="1000"/>
                                        <p:tgtEl>
                                          <p:spTgt spid="1026"/>
                                        </p:tgtEl>
                                      </p:cBhvr>
                                    </p:animEffect>
                                  </p:childTnLst>
                                </p:cTn>
                              </p:par>
                            </p:childTnLst>
                          </p:cTn>
                        </p:par>
                        <p:par>
                          <p:cTn id="12" fill="hold">
                            <p:stCondLst>
                              <p:cond delay="2500"/>
                            </p:stCondLst>
                            <p:childTnLst>
                              <p:par>
                                <p:cTn id="13" presetID="10" presetClass="entr" presetSubtype="0" fill="hold" grpId="0" nodeType="after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fade">
                                      <p:cBhvr>
                                        <p:cTn id="15" dur="500"/>
                                        <p:tgtEl>
                                          <p:spTgt spid="20"/>
                                        </p:tgtEl>
                                      </p:cBhvr>
                                    </p:animEffect>
                                  </p:childTnLst>
                                </p:cTn>
                              </p:par>
                            </p:childTnLst>
                          </p:cTn>
                        </p:par>
                        <p:par>
                          <p:cTn id="16" fill="hold">
                            <p:stCondLst>
                              <p:cond delay="3000"/>
                            </p:stCondLst>
                            <p:childTnLst>
                              <p:par>
                                <p:cTn id="17" presetID="22" presetClass="entr" presetSubtype="8" fill="hold" nodeType="afterEffect">
                                  <p:stCondLst>
                                    <p:cond delay="0"/>
                                  </p:stCondLst>
                                  <p:childTnLst>
                                    <p:set>
                                      <p:cBhvr>
                                        <p:cTn id="18" dur="1" fill="hold">
                                          <p:stCondLst>
                                            <p:cond delay="0"/>
                                          </p:stCondLst>
                                        </p:cTn>
                                        <p:tgtEl>
                                          <p:spTgt spid="1027"/>
                                        </p:tgtEl>
                                        <p:attrNameLst>
                                          <p:attrName>style.visibility</p:attrName>
                                        </p:attrNameLst>
                                      </p:cBhvr>
                                      <p:to>
                                        <p:strVal val="visible"/>
                                      </p:to>
                                    </p:set>
                                    <p:animEffect transition="in" filter="wipe(left)">
                                      <p:cBhvr>
                                        <p:cTn id="19" dur="1000"/>
                                        <p:tgtEl>
                                          <p:spTgt spid="1027"/>
                                        </p:tgtEl>
                                      </p:cBhvr>
                                    </p:animEffect>
                                  </p:childTnLst>
                                </p:cTn>
                              </p:par>
                            </p:childTnLst>
                          </p:cTn>
                        </p:par>
                        <p:par>
                          <p:cTn id="20" fill="hold">
                            <p:stCondLst>
                              <p:cond delay="4000"/>
                            </p:stCondLst>
                            <p:childTnLst>
                              <p:par>
                                <p:cTn id="21" presetID="10" presetClass="entr" presetSubtype="0" fill="hold" grpId="0" nodeType="afterEffect">
                                  <p:stCondLst>
                                    <p:cond delay="0"/>
                                  </p:stCondLst>
                                  <p:childTnLst>
                                    <p:set>
                                      <p:cBhvr>
                                        <p:cTn id="22" dur="1" fill="hold">
                                          <p:stCondLst>
                                            <p:cond delay="0"/>
                                          </p:stCondLst>
                                        </p:cTn>
                                        <p:tgtEl>
                                          <p:spTgt spid="21"/>
                                        </p:tgtEl>
                                        <p:attrNameLst>
                                          <p:attrName>style.visibility</p:attrName>
                                        </p:attrNameLst>
                                      </p:cBhvr>
                                      <p:to>
                                        <p:strVal val="visible"/>
                                      </p:to>
                                    </p:set>
                                    <p:animEffect transition="in" filter="fade">
                                      <p:cBhvr>
                                        <p:cTn id="23" dur="500"/>
                                        <p:tgtEl>
                                          <p:spTgt spid="21"/>
                                        </p:tgtEl>
                                      </p:cBhvr>
                                    </p:animEffect>
                                  </p:childTnLst>
                                </p:cTn>
                              </p:par>
                            </p:childTnLst>
                          </p:cTn>
                        </p:par>
                        <p:par>
                          <p:cTn id="24" fill="hold">
                            <p:stCondLst>
                              <p:cond delay="4500"/>
                            </p:stCondLst>
                            <p:childTnLst>
                              <p:par>
                                <p:cTn id="25" presetID="22" presetClass="entr" presetSubtype="8" fill="hold" nodeType="afterEffect">
                                  <p:stCondLst>
                                    <p:cond delay="0"/>
                                  </p:stCondLst>
                                  <p:childTnLst>
                                    <p:set>
                                      <p:cBhvr>
                                        <p:cTn id="26" dur="1" fill="hold">
                                          <p:stCondLst>
                                            <p:cond delay="0"/>
                                          </p:stCondLst>
                                        </p:cTn>
                                        <p:tgtEl>
                                          <p:spTgt spid="1028"/>
                                        </p:tgtEl>
                                        <p:attrNameLst>
                                          <p:attrName>style.visibility</p:attrName>
                                        </p:attrNameLst>
                                      </p:cBhvr>
                                      <p:to>
                                        <p:strVal val="visible"/>
                                      </p:to>
                                    </p:set>
                                    <p:animEffect transition="in" filter="wipe(left)">
                                      <p:cBhvr>
                                        <p:cTn id="27" dur="1000"/>
                                        <p:tgtEl>
                                          <p:spTgt spid="1028"/>
                                        </p:tgtEl>
                                      </p:cBhvr>
                                    </p:animEffect>
                                  </p:childTnLst>
                                </p:cTn>
                              </p:par>
                            </p:childTnLst>
                          </p:cTn>
                        </p:par>
                        <p:par>
                          <p:cTn id="28" fill="hold">
                            <p:stCondLst>
                              <p:cond delay="5500"/>
                            </p:stCondLst>
                            <p:childTnLst>
                              <p:par>
                                <p:cTn id="29" presetID="10" presetClass="entr" presetSubtype="0" fill="hold" grpId="0" nodeType="after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fade">
                                      <p:cBhvr>
                                        <p:cTn id="31"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0" grpId="0"/>
      <p:bldP spid="21" grpId="0"/>
      <p:bldP spid="1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Climate change impact on health </a:t>
            </a:r>
            <a:r>
              <a:rPr lang="en-US" dirty="0" smtClean="0"/>
              <a:t>equity</a:t>
            </a:r>
            <a:endParaRPr lang="en-US" dirty="0"/>
          </a:p>
        </p:txBody>
      </p:sp>
      <p:sp>
        <p:nvSpPr>
          <p:cNvPr id="6" name="Text Placeholder 5"/>
          <p:cNvSpPr>
            <a:spLocks noGrp="1"/>
          </p:cNvSpPr>
          <p:nvPr>
            <p:ph type="body" idx="1"/>
          </p:nvPr>
        </p:nvSpPr>
        <p:spPr/>
        <p:txBody>
          <a:bodyPr/>
          <a:lstStyle/>
          <a:p>
            <a:endParaRPr lang="en-US"/>
          </a:p>
        </p:txBody>
      </p:sp>
      <p:sp>
        <p:nvSpPr>
          <p:cNvPr id="4" name="Slide Number Placeholder 3"/>
          <p:cNvSpPr>
            <a:spLocks noGrp="1"/>
          </p:cNvSpPr>
          <p:nvPr>
            <p:ph type="sldNum" sz="quarter" idx="4"/>
          </p:nvPr>
        </p:nvSpPr>
        <p:spPr/>
        <p:txBody>
          <a:bodyPr/>
          <a:lstStyle/>
          <a:p>
            <a:fld id="{7698B45C-09C7-497B-9261-07F290CB2D4C}" type="slidenum">
              <a:rPr lang="en-US" smtClean="0"/>
              <a:t>19</a:t>
            </a:fld>
            <a:endParaRPr lang="en-US"/>
          </a:p>
        </p:txBody>
      </p:sp>
    </p:spTree>
    <p:extLst>
      <p:ext uri="{BB962C8B-B14F-4D97-AF65-F5344CB8AC3E}">
        <p14:creationId xmlns:p14="http://schemas.microsoft.com/office/powerpoint/2010/main" val="338958363"/>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0792" y="1933196"/>
            <a:ext cx="4331059" cy="40078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preferRelativeResize="0">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30088" y="1933196"/>
            <a:ext cx="4334256" cy="40078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 Box 8"/>
          <p:cNvSpPr txBox="1">
            <a:spLocks noChangeArrowheads="1"/>
          </p:cNvSpPr>
          <p:nvPr/>
        </p:nvSpPr>
        <p:spPr bwMode="auto">
          <a:xfrm>
            <a:off x="0" y="0"/>
            <a:ext cx="9144000" cy="99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rgbClr val="000099"/>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charset="0"/>
              </a:defRPr>
            </a:lvl1pPr>
            <a:lvl2pPr>
              <a:defRPr>
                <a:solidFill>
                  <a:schemeClr val="tx1"/>
                </a:solidFill>
                <a:latin typeface="Arial" charset="0"/>
              </a:defRPr>
            </a:lvl2pPr>
            <a:lvl3pPr>
              <a:defRPr>
                <a:solidFill>
                  <a:schemeClr val="tx1"/>
                </a:solidFill>
                <a:latin typeface="Arial" charset="0"/>
              </a:defRPr>
            </a:lvl3pPr>
            <a:lvl4pPr>
              <a:defRPr>
                <a:solidFill>
                  <a:schemeClr val="tx1"/>
                </a:solidFill>
                <a:latin typeface="Arial" charset="0"/>
              </a:defRPr>
            </a:lvl4pPr>
            <a:lvl5pPr>
              <a:defRPr>
                <a:solidFill>
                  <a:schemeClr val="tx1"/>
                </a:solidFill>
                <a:latin typeface="Arial" charset="0"/>
              </a:defRPr>
            </a:lvl5pPr>
            <a:lvl6pPr marL="457200" fontAlgn="base">
              <a:spcBef>
                <a:spcPct val="0"/>
              </a:spcBef>
              <a:spcAft>
                <a:spcPct val="0"/>
              </a:spcAft>
              <a:defRPr>
                <a:solidFill>
                  <a:schemeClr val="tx1"/>
                </a:solidFill>
                <a:latin typeface="Arial" charset="0"/>
              </a:defRPr>
            </a:lvl6pPr>
            <a:lvl7pPr marL="914400" fontAlgn="base">
              <a:spcBef>
                <a:spcPct val="0"/>
              </a:spcBef>
              <a:spcAft>
                <a:spcPct val="0"/>
              </a:spcAft>
              <a:defRPr>
                <a:solidFill>
                  <a:schemeClr val="tx1"/>
                </a:solidFill>
                <a:latin typeface="Arial" charset="0"/>
              </a:defRPr>
            </a:lvl7pPr>
            <a:lvl8pPr marL="1371600" fontAlgn="base">
              <a:spcBef>
                <a:spcPct val="0"/>
              </a:spcBef>
              <a:spcAft>
                <a:spcPct val="0"/>
              </a:spcAft>
              <a:defRPr>
                <a:solidFill>
                  <a:schemeClr val="tx1"/>
                </a:solidFill>
                <a:latin typeface="Arial" charset="0"/>
              </a:defRPr>
            </a:lvl8pPr>
            <a:lvl9pPr marL="1828800" fontAlgn="base">
              <a:spcBef>
                <a:spcPct val="0"/>
              </a:spcBef>
              <a:spcAft>
                <a:spcPct val="0"/>
              </a:spcAft>
              <a:defRPr>
                <a:solidFill>
                  <a:schemeClr val="tx1"/>
                </a:solidFill>
                <a:latin typeface="Arial" charset="0"/>
              </a:defRPr>
            </a:lvl9pPr>
          </a:lstStyle>
          <a:p>
            <a:pPr algn="ctr">
              <a:buClr>
                <a:srgbClr val="0080FF"/>
              </a:buClr>
            </a:pPr>
            <a:r>
              <a:rPr lang="es-ES_tradnl" altLang="en-US" sz="2800" b="1" smtClean="0">
                <a:solidFill>
                  <a:srgbClr val="000099"/>
                </a:solidFill>
                <a:ea typeface="宋体" pitchFamily="2" charset="-122"/>
                <a:cs typeface="Arial" charset="0"/>
              </a:rPr>
              <a:t>A regional inequality problem</a:t>
            </a:r>
            <a:endParaRPr lang="es-ES_tradnl" altLang="en-US" sz="2800" b="1">
              <a:solidFill>
                <a:srgbClr val="000099"/>
              </a:solidFill>
              <a:ea typeface="宋体" pitchFamily="2" charset="-122"/>
              <a:cs typeface="Arial" charset="0"/>
            </a:endParaRPr>
          </a:p>
        </p:txBody>
      </p:sp>
      <p:sp>
        <p:nvSpPr>
          <p:cNvPr id="5" name="Text Box 8"/>
          <p:cNvSpPr txBox="1">
            <a:spLocks noChangeArrowheads="1"/>
          </p:cNvSpPr>
          <p:nvPr/>
        </p:nvSpPr>
        <p:spPr bwMode="auto">
          <a:xfrm>
            <a:off x="1090769" y="990600"/>
            <a:ext cx="2411104"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rgbClr val="000099"/>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charset="0"/>
              </a:defRPr>
            </a:lvl1pPr>
            <a:lvl2pPr>
              <a:defRPr>
                <a:solidFill>
                  <a:schemeClr val="tx1"/>
                </a:solidFill>
                <a:latin typeface="Arial" charset="0"/>
              </a:defRPr>
            </a:lvl2pPr>
            <a:lvl3pPr>
              <a:defRPr>
                <a:solidFill>
                  <a:schemeClr val="tx1"/>
                </a:solidFill>
                <a:latin typeface="Arial" charset="0"/>
              </a:defRPr>
            </a:lvl3pPr>
            <a:lvl4pPr>
              <a:defRPr>
                <a:solidFill>
                  <a:schemeClr val="tx1"/>
                </a:solidFill>
                <a:latin typeface="Arial" charset="0"/>
              </a:defRPr>
            </a:lvl4pPr>
            <a:lvl5pPr>
              <a:defRPr>
                <a:solidFill>
                  <a:schemeClr val="tx1"/>
                </a:solidFill>
                <a:latin typeface="Arial" charset="0"/>
              </a:defRPr>
            </a:lvl5pPr>
            <a:lvl6pPr marL="457200" fontAlgn="base">
              <a:spcBef>
                <a:spcPct val="0"/>
              </a:spcBef>
              <a:spcAft>
                <a:spcPct val="0"/>
              </a:spcAft>
              <a:defRPr>
                <a:solidFill>
                  <a:schemeClr val="tx1"/>
                </a:solidFill>
                <a:latin typeface="Arial" charset="0"/>
              </a:defRPr>
            </a:lvl6pPr>
            <a:lvl7pPr marL="914400" fontAlgn="base">
              <a:spcBef>
                <a:spcPct val="0"/>
              </a:spcBef>
              <a:spcAft>
                <a:spcPct val="0"/>
              </a:spcAft>
              <a:defRPr>
                <a:solidFill>
                  <a:schemeClr val="tx1"/>
                </a:solidFill>
                <a:latin typeface="Arial" charset="0"/>
              </a:defRPr>
            </a:lvl7pPr>
            <a:lvl8pPr marL="1371600" fontAlgn="base">
              <a:spcBef>
                <a:spcPct val="0"/>
              </a:spcBef>
              <a:spcAft>
                <a:spcPct val="0"/>
              </a:spcAft>
              <a:defRPr>
                <a:solidFill>
                  <a:schemeClr val="tx1"/>
                </a:solidFill>
                <a:latin typeface="Arial" charset="0"/>
              </a:defRPr>
            </a:lvl8pPr>
            <a:lvl9pPr marL="1828800" fontAlgn="base">
              <a:spcBef>
                <a:spcPct val="0"/>
              </a:spcBef>
              <a:spcAft>
                <a:spcPct val="0"/>
              </a:spcAft>
              <a:defRPr>
                <a:solidFill>
                  <a:schemeClr val="tx1"/>
                </a:solidFill>
                <a:latin typeface="Arial" charset="0"/>
              </a:defRPr>
            </a:lvl9pPr>
          </a:lstStyle>
          <a:p>
            <a:pPr algn="ctr">
              <a:buClr>
                <a:srgbClr val="0080FF"/>
              </a:buClr>
            </a:pPr>
            <a:r>
              <a:rPr lang="es-ES_tradnl" altLang="en-US" sz="2000" b="1" smtClean="0">
                <a:solidFill>
                  <a:srgbClr val="000099"/>
                </a:solidFill>
                <a:latin typeface="Calibri" panose="020F0502020204030204" pitchFamily="34" charset="0"/>
                <a:ea typeface="宋体" pitchFamily="2" charset="-122"/>
                <a:cs typeface="Arial" charset="0"/>
              </a:rPr>
              <a:t>greenhouse-effect gas emission</a:t>
            </a:r>
            <a:endParaRPr lang="es-ES_tradnl" altLang="en-US" sz="2000" b="1">
              <a:solidFill>
                <a:srgbClr val="000099"/>
              </a:solidFill>
              <a:latin typeface="Calibri" panose="020F0502020204030204" pitchFamily="34" charset="0"/>
              <a:ea typeface="宋体" pitchFamily="2" charset="-122"/>
              <a:cs typeface="Arial" charset="0"/>
            </a:endParaRPr>
          </a:p>
        </p:txBody>
      </p:sp>
      <p:sp>
        <p:nvSpPr>
          <p:cNvPr id="6" name="Text Box 8"/>
          <p:cNvSpPr txBox="1">
            <a:spLocks noChangeArrowheads="1"/>
          </p:cNvSpPr>
          <p:nvPr/>
        </p:nvSpPr>
        <p:spPr bwMode="auto">
          <a:xfrm>
            <a:off x="5577490" y="990600"/>
            <a:ext cx="2639452"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rgbClr val="000099"/>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charset="0"/>
              </a:defRPr>
            </a:lvl1pPr>
            <a:lvl2pPr>
              <a:defRPr>
                <a:solidFill>
                  <a:schemeClr val="tx1"/>
                </a:solidFill>
                <a:latin typeface="Arial" charset="0"/>
              </a:defRPr>
            </a:lvl2pPr>
            <a:lvl3pPr>
              <a:defRPr>
                <a:solidFill>
                  <a:schemeClr val="tx1"/>
                </a:solidFill>
                <a:latin typeface="Arial" charset="0"/>
              </a:defRPr>
            </a:lvl3pPr>
            <a:lvl4pPr>
              <a:defRPr>
                <a:solidFill>
                  <a:schemeClr val="tx1"/>
                </a:solidFill>
                <a:latin typeface="Arial" charset="0"/>
              </a:defRPr>
            </a:lvl4pPr>
            <a:lvl5pPr>
              <a:defRPr>
                <a:solidFill>
                  <a:schemeClr val="tx1"/>
                </a:solidFill>
                <a:latin typeface="Arial" charset="0"/>
              </a:defRPr>
            </a:lvl5pPr>
            <a:lvl6pPr marL="457200" fontAlgn="base">
              <a:spcBef>
                <a:spcPct val="0"/>
              </a:spcBef>
              <a:spcAft>
                <a:spcPct val="0"/>
              </a:spcAft>
              <a:defRPr>
                <a:solidFill>
                  <a:schemeClr val="tx1"/>
                </a:solidFill>
                <a:latin typeface="Arial" charset="0"/>
              </a:defRPr>
            </a:lvl6pPr>
            <a:lvl7pPr marL="914400" fontAlgn="base">
              <a:spcBef>
                <a:spcPct val="0"/>
              </a:spcBef>
              <a:spcAft>
                <a:spcPct val="0"/>
              </a:spcAft>
              <a:defRPr>
                <a:solidFill>
                  <a:schemeClr val="tx1"/>
                </a:solidFill>
                <a:latin typeface="Arial" charset="0"/>
              </a:defRPr>
            </a:lvl7pPr>
            <a:lvl8pPr marL="1371600" fontAlgn="base">
              <a:spcBef>
                <a:spcPct val="0"/>
              </a:spcBef>
              <a:spcAft>
                <a:spcPct val="0"/>
              </a:spcAft>
              <a:defRPr>
                <a:solidFill>
                  <a:schemeClr val="tx1"/>
                </a:solidFill>
                <a:latin typeface="Arial" charset="0"/>
              </a:defRPr>
            </a:lvl8pPr>
            <a:lvl9pPr marL="1828800" fontAlgn="base">
              <a:spcBef>
                <a:spcPct val="0"/>
              </a:spcBef>
              <a:spcAft>
                <a:spcPct val="0"/>
              </a:spcAft>
              <a:defRPr>
                <a:solidFill>
                  <a:schemeClr val="tx1"/>
                </a:solidFill>
                <a:latin typeface="Arial" charset="0"/>
              </a:defRPr>
            </a:lvl9pPr>
          </a:lstStyle>
          <a:p>
            <a:pPr algn="ctr">
              <a:buClr>
                <a:srgbClr val="0080FF"/>
              </a:buClr>
            </a:pPr>
            <a:r>
              <a:rPr lang="es-ES_tradnl" altLang="en-US" sz="2000" b="1" smtClean="0">
                <a:solidFill>
                  <a:srgbClr val="000099"/>
                </a:solidFill>
                <a:latin typeface="Calibri" panose="020F0502020204030204" pitchFamily="34" charset="0"/>
                <a:ea typeface="宋体" pitchFamily="2" charset="-122"/>
                <a:cs typeface="Arial" charset="0"/>
              </a:rPr>
              <a:t>health impacts (attributable mortality)</a:t>
            </a:r>
            <a:endParaRPr lang="es-ES_tradnl" altLang="en-US" sz="2000" b="1">
              <a:solidFill>
                <a:srgbClr val="000099"/>
              </a:solidFill>
              <a:latin typeface="Calibri" panose="020F0502020204030204" pitchFamily="34" charset="0"/>
              <a:ea typeface="宋体" pitchFamily="2" charset="-122"/>
              <a:cs typeface="Arial" charset="0"/>
            </a:endParaRPr>
          </a:p>
        </p:txBody>
      </p:sp>
      <p:sp>
        <p:nvSpPr>
          <p:cNvPr id="7" name="Text Box 9"/>
          <p:cNvSpPr txBox="1">
            <a:spLocks noChangeArrowheads="1"/>
          </p:cNvSpPr>
          <p:nvPr/>
        </p:nvSpPr>
        <p:spPr bwMode="auto">
          <a:xfrm>
            <a:off x="130792" y="6151675"/>
            <a:ext cx="6394450" cy="36928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392" tIns="45696" rIns="91392" bIns="45696">
            <a:spAutoFit/>
          </a:bodyPr>
          <a:lstStyle/>
          <a:p>
            <a:pPr>
              <a:spcBef>
                <a:spcPct val="50000"/>
              </a:spcBef>
            </a:pPr>
            <a:r>
              <a:rPr lang="es-ES_tradnl" altLang="en-US" dirty="0" err="1" smtClean="0">
                <a:solidFill>
                  <a:srgbClr val="000099"/>
                </a:solidFill>
                <a:cs typeface="Arial" charset="0"/>
              </a:rPr>
              <a:t>Gibbs</a:t>
            </a:r>
            <a:r>
              <a:rPr lang="es-ES_tradnl" altLang="en-US" dirty="0" smtClean="0">
                <a:solidFill>
                  <a:srgbClr val="000099"/>
                </a:solidFill>
                <a:cs typeface="Arial" charset="0"/>
              </a:rPr>
              <a:t> </a:t>
            </a:r>
            <a:r>
              <a:rPr lang="es-ES_tradnl" altLang="en-US" i="1" dirty="0">
                <a:solidFill>
                  <a:srgbClr val="000099"/>
                </a:solidFill>
                <a:cs typeface="Arial" charset="0"/>
              </a:rPr>
              <a:t>et </a:t>
            </a:r>
            <a:r>
              <a:rPr lang="es-ES_tradnl" altLang="en-US" i="1" dirty="0" smtClean="0">
                <a:solidFill>
                  <a:srgbClr val="000099"/>
                </a:solidFill>
                <a:cs typeface="Arial" charset="0"/>
              </a:rPr>
              <a:t>al</a:t>
            </a:r>
            <a:r>
              <a:rPr lang="es-ES_tradnl" altLang="en-US" dirty="0" smtClean="0">
                <a:solidFill>
                  <a:srgbClr val="000099"/>
                </a:solidFill>
                <a:cs typeface="Arial" charset="0"/>
              </a:rPr>
              <a:t>. </a:t>
            </a:r>
            <a:r>
              <a:rPr lang="es-ES_tradnl" altLang="en-US" dirty="0" err="1" smtClean="0">
                <a:solidFill>
                  <a:srgbClr val="000099"/>
                </a:solidFill>
                <a:cs typeface="Arial" charset="0"/>
              </a:rPr>
              <a:t>Ecohealth</a:t>
            </a:r>
            <a:r>
              <a:rPr lang="es-ES_tradnl" altLang="en-US" dirty="0" smtClean="0">
                <a:solidFill>
                  <a:srgbClr val="000099"/>
                </a:solidFill>
                <a:cs typeface="Arial" charset="0"/>
              </a:rPr>
              <a:t>: </a:t>
            </a:r>
            <a:r>
              <a:rPr lang="es-ES_tradnl" altLang="en-US" dirty="0" err="1" smtClean="0">
                <a:solidFill>
                  <a:srgbClr val="000099"/>
                </a:solidFill>
                <a:cs typeface="Arial" charset="0"/>
              </a:rPr>
              <a:t>December</a:t>
            </a:r>
            <a:r>
              <a:rPr lang="es-ES_tradnl" altLang="en-US" dirty="0" smtClean="0">
                <a:solidFill>
                  <a:srgbClr val="000099"/>
                </a:solidFill>
                <a:cs typeface="Arial" charset="0"/>
              </a:rPr>
              <a:t> </a:t>
            </a:r>
            <a:r>
              <a:rPr lang="es-ES_tradnl" altLang="en-US" dirty="0">
                <a:solidFill>
                  <a:srgbClr val="000099"/>
                </a:solidFill>
                <a:cs typeface="Arial" charset="0"/>
              </a:rPr>
              <a:t>2007</a:t>
            </a:r>
          </a:p>
        </p:txBody>
      </p:sp>
    </p:spTree>
    <p:extLst>
      <p:ext uri="{BB962C8B-B14F-4D97-AF65-F5344CB8AC3E}">
        <p14:creationId xmlns:p14="http://schemas.microsoft.com/office/powerpoint/2010/main" val="3222616523"/>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Key facts</a:t>
            </a:r>
            <a:endParaRPr lang="en-US" dirty="0"/>
          </a:p>
        </p:txBody>
      </p:sp>
      <p:sp>
        <p:nvSpPr>
          <p:cNvPr id="6" name="Content Placeholder 5"/>
          <p:cNvSpPr>
            <a:spLocks noGrp="1"/>
          </p:cNvSpPr>
          <p:nvPr>
            <p:ph idx="1"/>
          </p:nvPr>
        </p:nvSpPr>
        <p:spPr/>
        <p:txBody>
          <a:bodyPr/>
          <a:lstStyle/>
          <a:p>
            <a:r>
              <a:rPr lang="en-US" dirty="0"/>
              <a:t>The </a:t>
            </a:r>
            <a:r>
              <a:rPr lang="en-US" b="1" dirty="0"/>
              <a:t>risk of being affected </a:t>
            </a:r>
            <a:r>
              <a:rPr lang="en-US" dirty="0"/>
              <a:t>by weather-related natural </a:t>
            </a:r>
            <a:r>
              <a:rPr lang="en-US" dirty="0" smtClean="0"/>
              <a:t>disasters is </a:t>
            </a:r>
            <a:r>
              <a:rPr lang="en-US" dirty="0"/>
              <a:t>almost </a:t>
            </a:r>
            <a:r>
              <a:rPr lang="en-US" b="1" dirty="0"/>
              <a:t>80 times higher in developing </a:t>
            </a:r>
            <a:r>
              <a:rPr lang="en-US" b="1" dirty="0" smtClean="0"/>
              <a:t>countries</a:t>
            </a:r>
            <a:r>
              <a:rPr lang="en-US" dirty="0" smtClean="0"/>
              <a:t>. </a:t>
            </a:r>
          </a:p>
          <a:p>
            <a:r>
              <a:rPr lang="en-US" dirty="0" smtClean="0"/>
              <a:t>The </a:t>
            </a:r>
            <a:r>
              <a:rPr lang="en-US" b="1" dirty="0" smtClean="0"/>
              <a:t>social determinants of health shape </a:t>
            </a:r>
            <a:r>
              <a:rPr lang="en-US" b="1" dirty="0"/>
              <a:t>differential vulnerabilities</a:t>
            </a:r>
            <a:r>
              <a:rPr lang="en-US" dirty="0"/>
              <a:t> </a:t>
            </a:r>
            <a:r>
              <a:rPr lang="en-US" dirty="0" smtClean="0"/>
              <a:t>to climate change</a:t>
            </a:r>
          </a:p>
          <a:p>
            <a:r>
              <a:rPr lang="en-US" dirty="0" smtClean="0"/>
              <a:t>Climate change affects the </a:t>
            </a:r>
            <a:r>
              <a:rPr lang="en-US" b="1" dirty="0" smtClean="0"/>
              <a:t>social determinants of health </a:t>
            </a:r>
            <a:r>
              <a:rPr lang="en-US" dirty="0" smtClean="0"/>
              <a:t>(SDH). It also affects the enablers of </a:t>
            </a:r>
            <a:r>
              <a:rPr lang="en-US" b="1" dirty="0" smtClean="0"/>
              <a:t>sustainable development </a:t>
            </a:r>
            <a:r>
              <a:rPr lang="en-US" dirty="0" smtClean="0"/>
              <a:t>and</a:t>
            </a:r>
            <a:r>
              <a:rPr lang="en-US" b="1" dirty="0" smtClean="0"/>
              <a:t> human security</a:t>
            </a:r>
            <a:r>
              <a:rPr lang="en-US" dirty="0" smtClean="0"/>
              <a:t>. </a:t>
            </a:r>
          </a:p>
          <a:p>
            <a:r>
              <a:rPr lang="en-US" dirty="0" smtClean="0"/>
              <a:t>The SDH affect the </a:t>
            </a:r>
            <a:r>
              <a:rPr lang="en-US" b="1" dirty="0" smtClean="0"/>
              <a:t>capacity for mitigation and adaptation</a:t>
            </a:r>
            <a:r>
              <a:rPr lang="en-US" dirty="0" smtClean="0"/>
              <a:t>.</a:t>
            </a:r>
          </a:p>
          <a:p>
            <a:endParaRPr lang="en-US" dirty="0" smtClean="0"/>
          </a:p>
          <a:p>
            <a:endParaRPr lang="en-US" dirty="0"/>
          </a:p>
        </p:txBody>
      </p:sp>
      <p:sp>
        <p:nvSpPr>
          <p:cNvPr id="4" name="Slide Number Placeholder 3"/>
          <p:cNvSpPr>
            <a:spLocks noGrp="1"/>
          </p:cNvSpPr>
          <p:nvPr>
            <p:ph type="sldNum" sz="quarter" idx="4"/>
          </p:nvPr>
        </p:nvSpPr>
        <p:spPr/>
        <p:txBody>
          <a:bodyPr/>
          <a:lstStyle/>
          <a:p>
            <a:fld id="{7698B45C-09C7-497B-9261-07F290CB2D4C}" type="slidenum">
              <a:rPr lang="en-US" smtClean="0"/>
              <a:t>21</a:t>
            </a:fld>
            <a:endParaRPr lang="en-US"/>
          </a:p>
        </p:txBody>
      </p:sp>
    </p:spTree>
    <p:extLst>
      <p:ext uri="{BB962C8B-B14F-4D97-AF65-F5344CB8AC3E}">
        <p14:creationId xmlns:p14="http://schemas.microsoft.com/office/powerpoint/2010/main" val="1236989805"/>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a:t>Take home messages: challenges and </a:t>
            </a:r>
            <a:r>
              <a:rPr lang="en-US" dirty="0" smtClean="0"/>
              <a:t>opportunities</a:t>
            </a:r>
            <a:endParaRPr lang="en-US" dirty="0"/>
          </a:p>
        </p:txBody>
      </p:sp>
      <p:sp>
        <p:nvSpPr>
          <p:cNvPr id="9" name="Text Placeholder 8"/>
          <p:cNvSpPr>
            <a:spLocks noGrp="1"/>
          </p:cNvSpPr>
          <p:nvPr>
            <p:ph type="body" idx="1"/>
          </p:nvPr>
        </p:nvSpPr>
        <p:spPr/>
        <p:txBody>
          <a:bodyPr/>
          <a:lstStyle/>
          <a:p>
            <a:endParaRPr lang="en-US" dirty="0"/>
          </a:p>
        </p:txBody>
      </p:sp>
      <p:sp>
        <p:nvSpPr>
          <p:cNvPr id="5" name="Slide Number Placeholder 4"/>
          <p:cNvSpPr>
            <a:spLocks noGrp="1"/>
          </p:cNvSpPr>
          <p:nvPr>
            <p:ph type="sldNum" sz="quarter" idx="4"/>
          </p:nvPr>
        </p:nvSpPr>
        <p:spPr/>
        <p:txBody>
          <a:bodyPr/>
          <a:lstStyle/>
          <a:p>
            <a:fld id="{7698B45C-09C7-497B-9261-07F290CB2D4C}" type="slidenum">
              <a:rPr lang="en-US" smtClean="0"/>
              <a:t>22</a:t>
            </a:fld>
            <a:endParaRPr lang="en-US"/>
          </a:p>
        </p:txBody>
      </p:sp>
    </p:spTree>
    <p:extLst>
      <p:ext uri="{BB962C8B-B14F-4D97-AF65-F5344CB8AC3E}">
        <p14:creationId xmlns:p14="http://schemas.microsoft.com/office/powerpoint/2010/main" val="3015497414"/>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Climate Change and Health Equity</a:t>
            </a:r>
            <a:endParaRPr lang="en-US" sz="4000" dirty="0"/>
          </a:p>
        </p:txBody>
      </p:sp>
      <p:sp>
        <p:nvSpPr>
          <p:cNvPr id="3" name="Content Placeholder 2"/>
          <p:cNvSpPr>
            <a:spLocks noGrp="1"/>
          </p:cNvSpPr>
          <p:nvPr>
            <p:ph idx="1"/>
          </p:nvPr>
        </p:nvSpPr>
        <p:spPr/>
        <p:txBody>
          <a:bodyPr/>
          <a:lstStyle/>
          <a:p>
            <a:endParaRPr lang="en-US" dirty="0" smtClean="0"/>
          </a:p>
          <a:p>
            <a:r>
              <a:rPr lang="en-US" dirty="0" smtClean="0"/>
              <a:t>National plans on climate change should address the</a:t>
            </a:r>
            <a:r>
              <a:rPr lang="en-US" b="1" dirty="0" smtClean="0"/>
              <a:t> impact of climate change on </a:t>
            </a:r>
            <a:r>
              <a:rPr lang="en-US" b="1" dirty="0" smtClean="0">
                <a:solidFill>
                  <a:srgbClr val="FF0000"/>
                </a:solidFill>
              </a:rPr>
              <a:t>health inequities</a:t>
            </a:r>
          </a:p>
          <a:p>
            <a:endParaRPr lang="en-US" b="1" dirty="0" smtClean="0"/>
          </a:p>
          <a:p>
            <a:r>
              <a:rPr lang="en-US" dirty="0"/>
              <a:t>U</a:t>
            </a:r>
            <a:r>
              <a:rPr lang="en-US" dirty="0" smtClean="0"/>
              <a:t>se an </a:t>
            </a:r>
            <a:r>
              <a:rPr lang="en-US" b="1" dirty="0" smtClean="0">
                <a:solidFill>
                  <a:srgbClr val="FF0000"/>
                </a:solidFill>
              </a:rPr>
              <a:t>equity</a:t>
            </a:r>
            <a:r>
              <a:rPr lang="en-US" b="1" dirty="0">
                <a:solidFill>
                  <a:srgbClr val="FF0000"/>
                </a:solidFill>
              </a:rPr>
              <a:t>-sensitive health impact assessment </a:t>
            </a:r>
            <a:r>
              <a:rPr lang="en-US" b="1" dirty="0"/>
              <a:t>(HIA) framework </a:t>
            </a:r>
            <a:r>
              <a:rPr lang="en-US" dirty="0" smtClean="0"/>
              <a:t>as </a:t>
            </a:r>
            <a:r>
              <a:rPr lang="en-US" dirty="0"/>
              <a:t>a decision support tool. </a:t>
            </a:r>
            <a:endParaRPr lang="en-US" dirty="0" smtClean="0"/>
          </a:p>
          <a:p>
            <a:endParaRPr lang="en-US" dirty="0" smtClean="0"/>
          </a:p>
          <a:p>
            <a:r>
              <a:rPr lang="en-US" b="1" dirty="0" smtClean="0"/>
              <a:t>Increase the evidence-base for action</a:t>
            </a:r>
            <a:endParaRPr lang="en-US" dirty="0" smtClean="0"/>
          </a:p>
          <a:p>
            <a:endParaRPr lang="en-US" dirty="0"/>
          </a:p>
        </p:txBody>
      </p:sp>
      <p:sp>
        <p:nvSpPr>
          <p:cNvPr id="4" name="Slide Number Placeholder 3"/>
          <p:cNvSpPr>
            <a:spLocks noGrp="1"/>
          </p:cNvSpPr>
          <p:nvPr>
            <p:ph type="sldNum" sz="quarter" idx="4"/>
          </p:nvPr>
        </p:nvSpPr>
        <p:spPr/>
        <p:txBody>
          <a:bodyPr/>
          <a:lstStyle/>
          <a:p>
            <a:fld id="{7698B45C-09C7-497B-9261-07F290CB2D4C}" type="slidenum">
              <a:rPr lang="en-US" smtClean="0"/>
              <a:t>23</a:t>
            </a:fld>
            <a:endParaRPr lang="en-US" dirty="0"/>
          </a:p>
        </p:txBody>
      </p:sp>
    </p:spTree>
    <p:extLst>
      <p:ext uri="{BB962C8B-B14F-4D97-AF65-F5344CB8AC3E}">
        <p14:creationId xmlns:p14="http://schemas.microsoft.com/office/powerpoint/2010/main" val="72769615"/>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Title 1"/>
          <p:cNvSpPr>
            <a:spLocks noGrp="1"/>
          </p:cNvSpPr>
          <p:nvPr>
            <p:ph type="title"/>
          </p:nvPr>
        </p:nvSpPr>
        <p:spPr>
          <a:xfrm>
            <a:off x="457200" y="552678"/>
            <a:ext cx="8229600" cy="665346"/>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b">
            <a:noAutofit/>
          </a:bodyPr>
          <a:lstStyle/>
          <a:p>
            <a:pPr>
              <a:lnSpc>
                <a:spcPct val="100000"/>
              </a:lnSpc>
            </a:pPr>
            <a:r>
              <a:rPr lang="en-GB" sz="3600" dirty="0">
                <a:latin typeface="Arial" pitchFamily="34" charset="0"/>
                <a:cs typeface="Arial" pitchFamily="34" charset="0"/>
              </a:rPr>
              <a:t>Knowledge needed for effective </a:t>
            </a:r>
            <a:r>
              <a:rPr lang="en-GB" sz="3600" dirty="0" smtClean="0">
                <a:latin typeface="Arial" pitchFamily="34" charset="0"/>
                <a:cs typeface="Arial" pitchFamily="34" charset="0"/>
              </a:rPr>
              <a:t>policies</a:t>
            </a:r>
            <a:endParaRPr lang="en-GB" sz="3600" dirty="0">
              <a:latin typeface="Arial" pitchFamily="34" charset="0"/>
              <a:cs typeface="Arial" pitchFamily="34" charset="0"/>
            </a:endParaRPr>
          </a:p>
        </p:txBody>
      </p:sp>
      <p:sp>
        <p:nvSpPr>
          <p:cNvPr id="50178" name="Content Placeholder 2"/>
          <p:cNvSpPr>
            <a:spLocks noGrp="1"/>
          </p:cNvSpPr>
          <p:nvPr>
            <p:ph idx="1"/>
          </p:nvPr>
        </p:nvSpPr>
        <p:spPr>
          <a:xfrm>
            <a:off x="587824" y="1600200"/>
            <a:ext cx="8229600" cy="4329113"/>
          </a:xfrm>
          <a:noFill/>
          <a:ln>
            <a:noFill/>
          </a:ln>
        </p:spPr>
        <p:txBody>
          <a:bodyPr vert="horz" wrap="square" lIns="91440" tIns="45720" rIns="91440" bIns="45720" numCol="1" anchor="t" anchorCtr="0" compatLnSpc="1">
            <a:prstTxWarp prst="textNoShape">
              <a:avLst/>
            </a:prstTxWarp>
          </a:bodyPr>
          <a:lstStyle/>
          <a:p>
            <a:pPr>
              <a:spcAft>
                <a:spcPts val="400"/>
              </a:spcAft>
            </a:pPr>
            <a:r>
              <a:rPr lang="en-GB" sz="2000" dirty="0" smtClean="0">
                <a:solidFill>
                  <a:srgbClr val="626262"/>
                </a:solidFill>
                <a:latin typeface="Times" charset="0"/>
              </a:rPr>
              <a:t>An </a:t>
            </a:r>
            <a:r>
              <a:rPr lang="en-GB" sz="2000" b="1" dirty="0" smtClean="0">
                <a:solidFill>
                  <a:srgbClr val="FF0000"/>
                </a:solidFill>
                <a:latin typeface="Times" charset="0"/>
              </a:rPr>
              <a:t>inventory of the sources </a:t>
            </a:r>
            <a:r>
              <a:rPr lang="en-GB" sz="2000" dirty="0" smtClean="0">
                <a:solidFill>
                  <a:srgbClr val="626262"/>
                </a:solidFill>
                <a:latin typeface="Times" charset="0"/>
              </a:rPr>
              <a:t>contributing </a:t>
            </a:r>
            <a:r>
              <a:rPr lang="en-GB" sz="2000" dirty="0">
                <a:solidFill>
                  <a:srgbClr val="626262"/>
                </a:solidFill>
                <a:latin typeface="Times" charset="0"/>
              </a:rPr>
              <a:t>to </a:t>
            </a:r>
            <a:r>
              <a:rPr lang="en-GB" sz="2000" b="1" dirty="0">
                <a:solidFill>
                  <a:srgbClr val="626262"/>
                </a:solidFill>
                <a:latin typeface="Times" charset="0"/>
              </a:rPr>
              <a:t>Air Pollution </a:t>
            </a:r>
            <a:r>
              <a:rPr lang="en-GB" sz="2000" dirty="0" smtClean="0">
                <a:solidFill>
                  <a:srgbClr val="626262"/>
                </a:solidFill>
                <a:latin typeface="Times" charset="0"/>
              </a:rPr>
              <a:t>and climate change</a:t>
            </a:r>
            <a:endParaRPr lang="en-GB" sz="2000" b="1" dirty="0" smtClean="0">
              <a:solidFill>
                <a:srgbClr val="626262"/>
              </a:solidFill>
              <a:latin typeface="Times" charset="0"/>
            </a:endParaRPr>
          </a:p>
          <a:p>
            <a:pPr>
              <a:spcAft>
                <a:spcPts val="400"/>
              </a:spcAft>
            </a:pPr>
            <a:r>
              <a:rPr lang="en-GB" sz="2000" b="1" dirty="0" smtClean="0">
                <a:solidFill>
                  <a:srgbClr val="FF0000"/>
                </a:solidFill>
                <a:latin typeface="Times" charset="0"/>
              </a:rPr>
              <a:t>Monitor health effects of interventions</a:t>
            </a:r>
            <a:r>
              <a:rPr lang="en-GB" sz="2000" dirty="0" smtClean="0">
                <a:solidFill>
                  <a:srgbClr val="626262"/>
                </a:solidFill>
                <a:latin typeface="Times" charset="0"/>
              </a:rPr>
              <a:t>:  sustainable transport, energy-efficient homes, clean </a:t>
            </a:r>
            <a:r>
              <a:rPr lang="en-GB" sz="2000" dirty="0" err="1" smtClean="0">
                <a:solidFill>
                  <a:srgbClr val="626262"/>
                </a:solidFill>
                <a:latin typeface="Times" charset="0"/>
              </a:rPr>
              <a:t>cookstoves</a:t>
            </a:r>
            <a:r>
              <a:rPr lang="en-GB" sz="2000" dirty="0" smtClean="0">
                <a:solidFill>
                  <a:srgbClr val="626262"/>
                </a:solidFill>
                <a:latin typeface="Times" charset="0"/>
              </a:rPr>
              <a:t>, and clean energy sources</a:t>
            </a:r>
            <a:endParaRPr lang="en-GB" sz="2000" dirty="0">
              <a:solidFill>
                <a:srgbClr val="626262"/>
              </a:solidFill>
              <a:latin typeface="Times" charset="0"/>
            </a:endParaRPr>
          </a:p>
          <a:p>
            <a:pPr>
              <a:spcAft>
                <a:spcPts val="400"/>
              </a:spcAft>
            </a:pPr>
            <a:r>
              <a:rPr lang="en-GB" sz="2000" dirty="0">
                <a:solidFill>
                  <a:srgbClr val="626262"/>
                </a:solidFill>
                <a:latin typeface="Times" charset="0"/>
              </a:rPr>
              <a:t>Tracking of air pollution and related health impacts: </a:t>
            </a:r>
            <a:r>
              <a:rPr lang="en-GB" sz="2000" b="1" dirty="0">
                <a:solidFill>
                  <a:srgbClr val="626262"/>
                </a:solidFill>
                <a:latin typeface="Times" charset="0"/>
              </a:rPr>
              <a:t>local data </a:t>
            </a:r>
            <a:r>
              <a:rPr lang="en-GB" sz="2000" dirty="0">
                <a:solidFill>
                  <a:srgbClr val="626262"/>
                </a:solidFill>
                <a:latin typeface="Times" charset="0"/>
              </a:rPr>
              <a:t>to </a:t>
            </a:r>
            <a:r>
              <a:rPr lang="en-GB" sz="2000" dirty="0" smtClean="0">
                <a:solidFill>
                  <a:srgbClr val="626262"/>
                </a:solidFill>
                <a:latin typeface="Times" charset="0"/>
              </a:rPr>
              <a:t>inform </a:t>
            </a:r>
            <a:r>
              <a:rPr lang="en-GB" sz="2000" dirty="0">
                <a:solidFill>
                  <a:srgbClr val="626262"/>
                </a:solidFill>
                <a:latin typeface="Times" charset="0"/>
              </a:rPr>
              <a:t>about trends and effectiveness of policy </a:t>
            </a:r>
            <a:r>
              <a:rPr lang="en-GB" sz="2000" dirty="0" smtClean="0">
                <a:solidFill>
                  <a:srgbClr val="626262"/>
                </a:solidFill>
                <a:latin typeface="Times" charset="0"/>
              </a:rPr>
              <a:t>measures</a:t>
            </a:r>
          </a:p>
          <a:p>
            <a:r>
              <a:rPr lang="en-GB" sz="2000" dirty="0" smtClean="0">
                <a:solidFill>
                  <a:srgbClr val="626262"/>
                </a:solidFill>
                <a:latin typeface="Times" charset="0"/>
              </a:rPr>
              <a:t>PAHO/WHO </a:t>
            </a:r>
            <a:r>
              <a:rPr lang="en-GB" sz="2000" dirty="0">
                <a:solidFill>
                  <a:srgbClr val="626262"/>
                </a:solidFill>
                <a:latin typeface="Times" charset="0"/>
              </a:rPr>
              <a:t>supports </a:t>
            </a:r>
            <a:r>
              <a:rPr lang="en-GB" sz="2000" dirty="0" smtClean="0">
                <a:solidFill>
                  <a:srgbClr val="626262"/>
                </a:solidFill>
                <a:latin typeface="Times" charset="0"/>
              </a:rPr>
              <a:t>the </a:t>
            </a:r>
            <a:r>
              <a:rPr lang="en-GB" sz="2000" b="1" dirty="0">
                <a:solidFill>
                  <a:srgbClr val="626262"/>
                </a:solidFill>
                <a:latin typeface="Times" charset="0"/>
              </a:rPr>
              <a:t>Climate Clean Air Coalition</a:t>
            </a:r>
            <a:r>
              <a:rPr lang="en-GB" sz="2000" dirty="0">
                <a:solidFill>
                  <a:srgbClr val="626262"/>
                </a:solidFill>
                <a:latin typeface="Times" charset="0"/>
              </a:rPr>
              <a:t>, and is working with UNEP to produce </a:t>
            </a:r>
            <a:r>
              <a:rPr lang="en-GB" sz="2000" dirty="0" smtClean="0">
                <a:solidFill>
                  <a:srgbClr val="626262"/>
                </a:solidFill>
                <a:latin typeface="Times" charset="0"/>
              </a:rPr>
              <a:t>a Regional </a:t>
            </a:r>
            <a:r>
              <a:rPr lang="en-GB" sz="2000" dirty="0">
                <a:solidFill>
                  <a:srgbClr val="626262"/>
                </a:solidFill>
                <a:latin typeface="Times" charset="0"/>
              </a:rPr>
              <a:t>assessment </a:t>
            </a:r>
            <a:r>
              <a:rPr lang="en-GB" sz="2000" dirty="0" smtClean="0">
                <a:solidFill>
                  <a:srgbClr val="626262"/>
                </a:solidFill>
                <a:latin typeface="Times" charset="0"/>
              </a:rPr>
              <a:t>of </a:t>
            </a:r>
            <a:r>
              <a:rPr lang="en-GB" sz="2000" b="1" dirty="0" smtClean="0">
                <a:solidFill>
                  <a:srgbClr val="FF0000"/>
                </a:solidFill>
                <a:latin typeface="Times" charset="0"/>
              </a:rPr>
              <a:t>Short-Lived Climate Pollutants</a:t>
            </a:r>
            <a:r>
              <a:rPr lang="en-GB" sz="2000" dirty="0" smtClean="0">
                <a:solidFill>
                  <a:srgbClr val="FF0000"/>
                </a:solidFill>
                <a:latin typeface="Times" charset="0"/>
              </a:rPr>
              <a:t> </a:t>
            </a:r>
            <a:r>
              <a:rPr lang="en-GB" sz="2000" dirty="0">
                <a:solidFill>
                  <a:srgbClr val="FF0000"/>
                </a:solidFill>
                <a:latin typeface="Times" charset="0"/>
              </a:rPr>
              <a:t>(</a:t>
            </a:r>
            <a:r>
              <a:rPr lang="en-GB" sz="2000" dirty="0" smtClean="0">
                <a:solidFill>
                  <a:srgbClr val="FF0000"/>
                </a:solidFill>
                <a:latin typeface="Times" charset="0"/>
              </a:rPr>
              <a:t>SLCP)</a:t>
            </a:r>
            <a:r>
              <a:rPr lang="en-GB" sz="2000" dirty="0" smtClean="0">
                <a:solidFill>
                  <a:srgbClr val="626262"/>
                </a:solidFill>
                <a:latin typeface="Times" charset="0"/>
              </a:rPr>
              <a:t>, </a:t>
            </a:r>
            <a:r>
              <a:rPr lang="en-GB" sz="2000" dirty="0">
                <a:solidFill>
                  <a:srgbClr val="626262"/>
                </a:solidFill>
                <a:latin typeface="Times" charset="0"/>
              </a:rPr>
              <a:t>with focus on </a:t>
            </a:r>
            <a:r>
              <a:rPr lang="en-GB" sz="2000" dirty="0" smtClean="0">
                <a:solidFill>
                  <a:srgbClr val="626262"/>
                </a:solidFill>
                <a:latin typeface="Times" charset="0"/>
              </a:rPr>
              <a:t>their </a:t>
            </a:r>
            <a:r>
              <a:rPr lang="en-GB" sz="2000" dirty="0">
                <a:solidFill>
                  <a:srgbClr val="626262"/>
                </a:solidFill>
                <a:latin typeface="Times" charset="0"/>
              </a:rPr>
              <a:t>health </a:t>
            </a:r>
            <a:r>
              <a:rPr lang="en-GB" sz="2000" dirty="0" smtClean="0">
                <a:solidFill>
                  <a:srgbClr val="626262"/>
                </a:solidFill>
                <a:latin typeface="Times" charset="0"/>
              </a:rPr>
              <a:t>effects, and on health inequities</a:t>
            </a:r>
            <a:r>
              <a:rPr lang="en-GB" sz="2000" dirty="0" smtClean="0">
                <a:latin typeface="Times" charset="0"/>
              </a:rPr>
              <a:t>. </a:t>
            </a:r>
          </a:p>
          <a:p>
            <a:endParaRPr lang="en-GB" sz="2000" dirty="0">
              <a:latin typeface="Times" charset="0"/>
            </a:endParaRPr>
          </a:p>
        </p:txBody>
      </p:sp>
      <p:sp>
        <p:nvSpPr>
          <p:cNvPr id="2" name="Slide Number Placeholder 1"/>
          <p:cNvSpPr>
            <a:spLocks noGrp="1"/>
          </p:cNvSpPr>
          <p:nvPr>
            <p:ph type="sldNum" sz="quarter" idx="4"/>
          </p:nvPr>
        </p:nvSpPr>
        <p:spPr/>
        <p:txBody>
          <a:bodyPr/>
          <a:lstStyle/>
          <a:p>
            <a:fld id="{7698B45C-09C7-497B-9261-07F290CB2D4C}" type="slidenum">
              <a:rPr lang="en-US" smtClean="0"/>
              <a:t>24</a:t>
            </a:fld>
            <a:endParaRPr lang="en-US"/>
          </a:p>
        </p:txBody>
      </p:sp>
    </p:spTree>
    <p:extLst>
      <p:ext uri="{BB962C8B-B14F-4D97-AF65-F5344CB8AC3E}">
        <p14:creationId xmlns:p14="http://schemas.microsoft.com/office/powerpoint/2010/main" val="1969780783"/>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The way forward</a:t>
            </a:r>
            <a:endParaRPr lang="en-US" sz="3200" dirty="0"/>
          </a:p>
        </p:txBody>
      </p:sp>
      <p:sp>
        <p:nvSpPr>
          <p:cNvPr id="3" name="Content Placeholder 2"/>
          <p:cNvSpPr>
            <a:spLocks noGrp="1"/>
          </p:cNvSpPr>
          <p:nvPr>
            <p:ph idx="1"/>
          </p:nvPr>
        </p:nvSpPr>
        <p:spPr/>
        <p:txBody>
          <a:bodyPr/>
          <a:lstStyle/>
          <a:p>
            <a:pPr marL="609600" indent="-609600"/>
            <a:r>
              <a:rPr lang="en-GB" b="1" smtClean="0">
                <a:solidFill>
                  <a:srgbClr val="FF0000"/>
                </a:solidFill>
                <a:latin typeface="Times" charset="0"/>
              </a:rPr>
              <a:t>Implement the </a:t>
            </a:r>
            <a:r>
              <a:rPr lang="en-GB" b="1" dirty="0">
                <a:solidFill>
                  <a:srgbClr val="FF0000"/>
                </a:solidFill>
                <a:latin typeface="Times" charset="0"/>
              </a:rPr>
              <a:t>WHO Air Quality Guidelines</a:t>
            </a:r>
          </a:p>
          <a:p>
            <a:pPr marL="609600" indent="-609600"/>
            <a:r>
              <a:rPr lang="en-GB" b="1" dirty="0" smtClean="0">
                <a:latin typeface="Times" charset="0"/>
              </a:rPr>
              <a:t>Urban health – integrated climate-air quality policies </a:t>
            </a:r>
            <a:r>
              <a:rPr lang="en-GB" dirty="0" smtClean="0">
                <a:latin typeface="Times" charset="0"/>
              </a:rPr>
              <a:t>(healthy housing, public transportation, clean air, etc.)</a:t>
            </a:r>
          </a:p>
          <a:p>
            <a:pPr marL="609600" indent="-609600"/>
            <a:r>
              <a:rPr lang="en-GB" dirty="0" smtClean="0">
                <a:latin typeface="Times" charset="0"/>
              </a:rPr>
              <a:t>Whenever possible, </a:t>
            </a:r>
            <a:r>
              <a:rPr lang="en-GB" b="1" dirty="0" smtClean="0">
                <a:latin typeface="Times" charset="0"/>
              </a:rPr>
              <a:t>replace “ dirty fuels” </a:t>
            </a:r>
            <a:r>
              <a:rPr lang="en-GB" dirty="0" smtClean="0">
                <a:latin typeface="Times" charset="0"/>
              </a:rPr>
              <a:t>with “ cleaner fuels” for cooking and heating/ cleaner technologies.</a:t>
            </a:r>
          </a:p>
          <a:p>
            <a:pPr marL="609600" indent="-609600"/>
            <a:r>
              <a:rPr lang="en-GB" dirty="0" smtClean="0">
                <a:latin typeface="Times" charset="0"/>
              </a:rPr>
              <a:t>Focus on </a:t>
            </a:r>
            <a:r>
              <a:rPr lang="en-GB" dirty="0">
                <a:latin typeface="Times" charset="0"/>
              </a:rPr>
              <a:t>p</a:t>
            </a:r>
            <a:r>
              <a:rPr lang="en-GB" dirty="0" smtClean="0">
                <a:latin typeface="Times" charset="0"/>
              </a:rPr>
              <a:t>olicies</a:t>
            </a:r>
            <a:r>
              <a:rPr lang="en-GB" dirty="0">
                <a:latin typeface="Times" charset="0"/>
              </a:rPr>
              <a:t>/investments </a:t>
            </a:r>
            <a:r>
              <a:rPr lang="en-GB" b="1" dirty="0" smtClean="0">
                <a:solidFill>
                  <a:srgbClr val="FF0000"/>
                </a:solidFill>
                <a:latin typeface="Times" charset="0"/>
              </a:rPr>
              <a:t>most </a:t>
            </a:r>
            <a:r>
              <a:rPr lang="en-GB" b="1" dirty="0">
                <a:solidFill>
                  <a:srgbClr val="FF0000"/>
                </a:solidFill>
                <a:latin typeface="Times" charset="0"/>
              </a:rPr>
              <a:t>beneficial to health and </a:t>
            </a:r>
            <a:r>
              <a:rPr lang="en-GB" b="1" dirty="0" smtClean="0">
                <a:solidFill>
                  <a:srgbClr val="FF0000"/>
                </a:solidFill>
                <a:latin typeface="Times" charset="0"/>
              </a:rPr>
              <a:t>equity</a:t>
            </a:r>
          </a:p>
          <a:p>
            <a:pPr marL="609600" indent="-609600"/>
            <a:r>
              <a:rPr lang="en-GB" dirty="0" smtClean="0">
                <a:latin typeface="Times" charset="0"/>
              </a:rPr>
              <a:t>Strengthen the implementation of </a:t>
            </a:r>
            <a:r>
              <a:rPr lang="en-GB" b="1" dirty="0" smtClean="0">
                <a:solidFill>
                  <a:srgbClr val="FF0000"/>
                </a:solidFill>
                <a:latin typeface="Times" charset="0"/>
              </a:rPr>
              <a:t>SMART </a:t>
            </a:r>
            <a:r>
              <a:rPr lang="en-GB" b="1" dirty="0" smtClean="0">
                <a:latin typeface="Times" charset="0"/>
              </a:rPr>
              <a:t>health services</a:t>
            </a:r>
            <a:endParaRPr lang="en-GB" b="1" dirty="0">
              <a:solidFill>
                <a:srgbClr val="FF0000"/>
              </a:solidFill>
              <a:latin typeface="Times" charset="0"/>
            </a:endParaRPr>
          </a:p>
          <a:p>
            <a:pPr marL="609600" indent="-609600"/>
            <a:endParaRPr lang="en-GB" dirty="0">
              <a:latin typeface="Times" charset="0"/>
            </a:endParaRPr>
          </a:p>
          <a:p>
            <a:endParaRPr lang="en-US" dirty="0"/>
          </a:p>
        </p:txBody>
      </p:sp>
      <p:sp>
        <p:nvSpPr>
          <p:cNvPr id="4" name="Slide Number Placeholder 3"/>
          <p:cNvSpPr>
            <a:spLocks noGrp="1"/>
          </p:cNvSpPr>
          <p:nvPr>
            <p:ph type="sldNum" sz="quarter" idx="4"/>
          </p:nvPr>
        </p:nvSpPr>
        <p:spPr/>
        <p:txBody>
          <a:bodyPr/>
          <a:lstStyle/>
          <a:p>
            <a:fld id="{7698B45C-09C7-497B-9261-07F290CB2D4C}" type="slidenum">
              <a:rPr lang="en-US" smtClean="0"/>
              <a:t>25</a:t>
            </a:fld>
            <a:endParaRPr lang="en-US"/>
          </a:p>
        </p:txBody>
      </p:sp>
    </p:spTree>
    <p:extLst>
      <p:ext uri="{BB962C8B-B14F-4D97-AF65-F5344CB8AC3E}">
        <p14:creationId xmlns:p14="http://schemas.microsoft.com/office/powerpoint/2010/main" val="1600491203"/>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4"/>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847725" y="2994526"/>
            <a:ext cx="7696200" cy="1563676"/>
          </a:xfrm>
          <a:prstGeom prst="rect">
            <a:avLst/>
          </a:prstGeom>
          <a:noFill/>
        </p:spPr>
        <p:txBody>
          <a:bodyPr wrap="square" rtlCol="0">
            <a:spAutoFit/>
          </a:bodyPr>
          <a:lstStyle/>
          <a:p>
            <a:pPr algn="ctr" eaLnBrk="0" hangingPunct="0">
              <a:lnSpc>
                <a:spcPts val="5800"/>
              </a:lnSpc>
            </a:pPr>
            <a:r>
              <a:rPr lang="en-US" sz="4200" dirty="0" smtClean="0">
                <a:solidFill>
                  <a:srgbClr val="2F5897"/>
                </a:solidFill>
                <a:effectLst>
                  <a:outerShdw blurRad="63500" dist="38100" dir="5400000" algn="t" rotWithShape="0">
                    <a:prstClr val="black">
                      <a:alpha val="25000"/>
                    </a:prstClr>
                  </a:outerShdw>
                </a:effectLst>
                <a:latin typeface="Arial" pitchFamily="34" charset="0"/>
                <a:ea typeface="MS PGothic" pitchFamily="34" charset="-128"/>
                <a:cs typeface="Arial" pitchFamily="34" charset="0"/>
              </a:rPr>
              <a:t>Thank you!</a:t>
            </a:r>
          </a:p>
          <a:p>
            <a:pPr algn="ctr" eaLnBrk="0" hangingPunct="0">
              <a:lnSpc>
                <a:spcPts val="5800"/>
              </a:lnSpc>
            </a:pPr>
            <a:r>
              <a:rPr lang="en-US" sz="4200" dirty="0" smtClean="0">
                <a:solidFill>
                  <a:srgbClr val="2F5897"/>
                </a:solidFill>
                <a:effectLst>
                  <a:outerShdw blurRad="63500" dist="38100" dir="5400000" algn="t" rotWithShape="0">
                    <a:prstClr val="black">
                      <a:alpha val="25000"/>
                    </a:prstClr>
                  </a:outerShdw>
                </a:effectLst>
                <a:latin typeface="Arial" pitchFamily="34" charset="0"/>
                <a:ea typeface="MS PGothic" pitchFamily="34" charset="-128"/>
                <a:cs typeface="Arial" pitchFamily="34" charset="0"/>
              </a:rPr>
              <a:t>Contact: </a:t>
            </a:r>
            <a:r>
              <a:rPr lang="en-US" sz="4200" dirty="0" err="1" smtClean="0">
                <a:solidFill>
                  <a:srgbClr val="2F5897"/>
                </a:solidFill>
                <a:effectLst>
                  <a:outerShdw blurRad="63500" dist="38100" dir="5400000" algn="t" rotWithShape="0">
                    <a:prstClr val="black">
                      <a:alpha val="25000"/>
                    </a:prstClr>
                  </a:outerShdw>
                </a:effectLst>
                <a:latin typeface="Arial" pitchFamily="34" charset="0"/>
                <a:ea typeface="MS PGothic" pitchFamily="34" charset="-128"/>
                <a:cs typeface="Arial" pitchFamily="34" charset="0"/>
              </a:rPr>
              <a:t>soaresag@paho.org</a:t>
            </a:r>
            <a:endParaRPr lang="en-US" sz="4200" dirty="0">
              <a:solidFill>
                <a:srgbClr val="2F5897"/>
              </a:solidFill>
              <a:effectLst>
                <a:outerShdw blurRad="63500" dist="38100" dir="5400000" algn="t" rotWithShape="0">
                  <a:prstClr val="black">
                    <a:alpha val="25000"/>
                  </a:prstClr>
                </a:outerShdw>
              </a:effectLst>
              <a:latin typeface="Arial" pitchFamily="34" charset="0"/>
              <a:ea typeface="MS PGothic" pitchFamily="34" charset="-128"/>
              <a:cs typeface="Arial" pitchFamily="34" charset="0"/>
            </a:endParaRPr>
          </a:p>
        </p:txBody>
      </p:sp>
      <p:sp>
        <p:nvSpPr>
          <p:cNvPr id="4" name="Slide Number Placeholder 3"/>
          <p:cNvSpPr>
            <a:spLocks noGrp="1"/>
          </p:cNvSpPr>
          <p:nvPr>
            <p:ph type="sldNum" sz="quarter" idx="4"/>
          </p:nvPr>
        </p:nvSpPr>
        <p:spPr/>
        <p:txBody>
          <a:bodyPr/>
          <a:lstStyle/>
          <a:p>
            <a:pPr fontAlgn="base">
              <a:spcBef>
                <a:spcPct val="0"/>
              </a:spcBef>
              <a:spcAft>
                <a:spcPct val="0"/>
              </a:spcAft>
              <a:defRPr/>
            </a:pPr>
            <a:fld id="{1452F34C-515E-4593-B725-230C6E2B12DD}" type="slidenum">
              <a:rPr lang="en-US" smtClean="0">
                <a:solidFill>
                  <a:prstClr val="black"/>
                </a:solidFill>
                <a:ea typeface="MS PGothic" pitchFamily="34" charset="-128"/>
              </a:rPr>
              <a:pPr fontAlgn="base">
                <a:spcBef>
                  <a:spcPct val="0"/>
                </a:spcBef>
                <a:spcAft>
                  <a:spcPct val="0"/>
                </a:spcAft>
                <a:defRPr/>
              </a:pPr>
              <a:t>26</a:t>
            </a:fld>
            <a:endParaRPr lang="en-US">
              <a:solidFill>
                <a:prstClr val="black"/>
              </a:solidFill>
              <a:ea typeface="MS PGothic" pitchFamily="34" charset="-128"/>
            </a:endParaRPr>
          </a:p>
        </p:txBody>
      </p:sp>
    </p:spTree>
    <p:extLst>
      <p:ext uri="{BB962C8B-B14F-4D97-AF65-F5344CB8AC3E}">
        <p14:creationId xmlns:p14="http://schemas.microsoft.com/office/powerpoint/2010/main" val="3420523804"/>
      </p:ext>
    </p:extLst>
  </p:cSld>
  <p:clrMapOvr>
    <a:overrideClrMapping bg1="lt1" tx1="dk1" bg2="lt2" tx2="dk2" accent1="accent1" accent2="accent2" accent3="accent3" accent4="accent4" accent5="accent5" accent6="accent6" hlink="hlink" folHlink="folHlink"/>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apWhiteEnglish">
  <a:themeElements>
    <a:clrScheme name="Executive">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Executive">
      <a:majorFont>
        <a:latin typeface="Century Gothic"/>
        <a:ea typeface=""/>
        <a:cs typeface=""/>
        <a:font script="Jpan" typeface="ＭＳ ゴシック"/>
        <a:font script="Hang" typeface="HY중고딕"/>
        <a:font script="Hans" typeface="微软雅黑"/>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xecutiv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Elements>
  <a:objectDefaults>
    <a:txDef>
      <a:spPr>
        <a:noFill/>
      </a:spPr>
      <a:bodyPr wrap="square" rtlCol="0">
        <a:spAutoFit/>
      </a:bodyPr>
      <a:lstStyle>
        <a:defPPr>
          <a:defRPr dirty="0"/>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Executive">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themeOverride>
</file>

<file path=ppt/theme/themeOverride2.xml><?xml version="1.0" encoding="utf-8"?>
<a:themeOverride xmlns:a="http://schemas.openxmlformats.org/drawingml/2006/main">
  <a:clrScheme name="Executive">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Executive">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60CCCCB51AA2174A94255D2A3E2A6245" ma:contentTypeVersion="6" ma:contentTypeDescription="Create a new document." ma:contentTypeScope="" ma:versionID="34ee0c50409c379c5921ffa33f418c21">
  <xsd:schema xmlns:xsd="http://www.w3.org/2001/XMLSchema" xmlns:xs="http://www.w3.org/2001/XMLSchema" xmlns:p="http://schemas.microsoft.com/office/2006/metadata/properties" xmlns:ns2="b33c0d84-3b33-4e00-9a0b-b066ee08f7c2" targetNamespace="http://schemas.microsoft.com/office/2006/metadata/properties" ma:root="true" ma:fieldsID="8905aa001001d4a1f3d5988ab79a193b" ns2:_="">
    <xsd:import namespace="b33c0d84-3b33-4e00-9a0b-b066ee08f7c2"/>
    <xsd:element name="properties">
      <xsd:complexType>
        <xsd:sequence>
          <xsd:element name="documentManagement">
            <xsd:complexType>
              <xsd:all>
                <xsd:element ref="ns2:Information" minOccurs="0"/>
                <xsd:element ref="ns2:Theme" minOccurs="0"/>
                <xsd:element ref="ns2:Document_x0020_Type" minOccurs="0"/>
                <xsd:element ref="ns2:Language" minOccurs="0"/>
                <xsd:element ref="ns2:Colo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33c0d84-3b33-4e00-9a0b-b066ee08f7c2" elementFormDefault="qualified">
    <xsd:import namespace="http://schemas.microsoft.com/office/2006/documentManagement/types"/>
    <xsd:import namespace="http://schemas.microsoft.com/office/infopath/2007/PartnerControls"/>
    <xsd:element name="Information" ma:index="1" nillable="true" ma:displayName="Information" ma:internalName="Information">
      <xsd:simpleType>
        <xsd:restriction base="dms:Text">
          <xsd:maxLength value="255"/>
        </xsd:restriction>
      </xsd:simpleType>
    </xsd:element>
    <xsd:element name="Theme" ma:index="3" nillable="true" ma:displayName="Theme" ma:description="3D logos&#10;4x6 card&#10;Agenda&#10;Binder&#10;Bookcover sample&#10;Brochure&#10;Brochure sample&#10;Bookmark&#10;Business card sample&#10;CD circular label&#10;CD front case&#10;CD back tray&#10;CD_DVD&#10;Complex business card&#10;Simple business card&#10;Courtesy card&#10;Diploma&#10;Envelope&#10;External design sample&#10;Folder&#10;Folder sample&#10;Form&#10;How to&#10;Lettherhead&#10;Manual&#10;Nametag&#10;One inch spine for binder&#10;Two inch spine for binder&#10;Partner logo&#10;Poster sample&#10;Powerpoint_presentation&#10;Standard logo&#10;Standard logo-PMS 288&#10;Standard logo-PMS 306&#10;Official logo&#10;Condensed logo&#10;Logo sample&#10;Logo incorrect use&#10;Sub brand&#10;Typeface sample&#10;not specified" ma:internalName="Theme">
      <xsd:simpleType>
        <xsd:restriction base="dms:Text">
          <xsd:maxLength value="255"/>
        </xsd:restriction>
      </xsd:simpleType>
    </xsd:element>
    <xsd:element name="Document_x0020_Type" ma:index="4" nillable="true" ma:displayName="Document Type" ma:default="ppt" ma:format="Dropdown" ma:internalName="Document_x0020_Type">
      <xsd:simpleType>
        <xsd:restriction base="dms:Choice">
          <xsd:enumeration value="eps"/>
          <xsd:enumeration value="wmf"/>
          <xsd:enumeration value="pdf"/>
          <xsd:enumeration value="ai"/>
          <xsd:enumeration value="psd"/>
          <xsd:enumeration value="tif"/>
          <xsd:enumeration value="zip"/>
          <xsd:enumeration value="png"/>
          <xsd:enumeration value="bmp"/>
          <xsd:enumeration value="gif"/>
          <xsd:enumeration value="doc"/>
          <xsd:enumeration value="xls"/>
          <xsd:enumeration value="txt"/>
          <xsd:enumeration value="jpg"/>
          <xsd:enumeration value="mp3"/>
          <xsd:enumeration value="mp4"/>
          <xsd:enumeration value="mov"/>
          <xsd:enumeration value="swf"/>
          <xsd:enumeration value="flash"/>
          <xsd:enumeration value="ppt"/>
          <xsd:enumeration value="not specified"/>
        </xsd:restriction>
      </xsd:simpleType>
    </xsd:element>
    <xsd:element name="Language" ma:index="5" nillable="true" ma:displayName="Language" ma:default="English" ma:format="Dropdown" ma:internalName="Language">
      <xsd:simpleType>
        <xsd:restriction base="dms:Choice">
          <xsd:enumeration value="English"/>
          <xsd:enumeration value="Spanish"/>
          <xsd:enumeration value="Portuguese"/>
          <xsd:enumeration value="French"/>
          <xsd:enumeration value="All"/>
        </xsd:restriction>
      </xsd:simpleType>
    </xsd:element>
    <xsd:element name="Color" ma:index="6" nillable="true" ma:displayName="Color" ma:default="CMYK" ma:format="Dropdown" ma:internalName="Color">
      <xsd:simpleType>
        <xsd:restriction base="dms:Choice">
          <xsd:enumeration value="CMYK"/>
          <xsd:enumeration value="Black"/>
          <xsd:enumeration value="White"/>
          <xsd:enumeration value="Gray"/>
          <xsd:enumeration value="Lavender"/>
          <xsd:enumeration value="Cyan"/>
          <xsd:enumeration value="Aqua Blue"/>
          <xsd:enumeration value="Blue"/>
          <xsd:enumeration value="Light Blue"/>
          <xsd:enumeration value="Green"/>
          <xsd:enumeration value="Light Green"/>
          <xsd:enumeration value="Orange"/>
          <xsd:enumeration value="Light Orange"/>
          <xsd:enumeration value="Pink"/>
          <xsd:enumeration value="Purple"/>
          <xsd:enumeration value="Red"/>
          <xsd:enumeration value="Yellow"/>
          <xsd:enumeration value="Light Yellow"/>
          <xsd:enumeration value="color"/>
          <xsd:enumeration value="All colors"/>
          <xsd:enumeration value="not specified"/>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9" ma:displayName="Content Type"/>
        <xsd:element ref="dc:title" minOccurs="0" maxOccurs="1" ma:index="2"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Color xmlns="b33c0d84-3b33-4e00-9a0b-b066ee08f7c2">CMYK</Color>
    <Language xmlns="b33c0d84-3b33-4e00-9a0b-b066ee08f7c2">English</Language>
    <Theme xmlns="b33c0d84-3b33-4e00-9a0b-b066ee08f7c2">PPT</Theme>
    <Document_x0020_Type xmlns="b33c0d84-3b33-4e00-9a0b-b066ee08f7c2">ppt</Document_x0020_Type>
    <Information xmlns="b33c0d84-3b33-4e00-9a0b-b066ee08f7c2" xsi:nil="true"/>
  </documentManagement>
</p:properties>
</file>

<file path=customXml/itemProps1.xml><?xml version="1.0" encoding="utf-8"?>
<ds:datastoreItem xmlns:ds="http://schemas.openxmlformats.org/officeDocument/2006/customXml" ds:itemID="{C3872E9B-05AD-4F9F-854D-B3AE0EE5E286}">
  <ds:schemaRefs>
    <ds:schemaRef ds:uri="http://schemas.microsoft.com/sharepoint/v3/contenttype/forms"/>
  </ds:schemaRefs>
</ds:datastoreItem>
</file>

<file path=customXml/itemProps2.xml><?xml version="1.0" encoding="utf-8"?>
<ds:datastoreItem xmlns:ds="http://schemas.openxmlformats.org/officeDocument/2006/customXml" ds:itemID="{EB6FF4CF-DE88-4FE1-952C-02BD7C59233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33c0d84-3b33-4e00-9a0b-b066ee08f7c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AE6933C-3156-4692-914A-97350A1CB974}">
  <ds:schemaRefs>
    <ds:schemaRef ds:uri="http://purl.org/dc/dcmitype/"/>
    <ds:schemaRef ds:uri="http://schemas.openxmlformats.org/package/2006/metadata/core-properties"/>
    <ds:schemaRef ds:uri="http://purl.org/dc/terms/"/>
    <ds:schemaRef ds:uri="http://www.w3.org/XML/1998/namespace"/>
    <ds:schemaRef ds:uri="http://schemas.microsoft.com/office/2006/metadata/properties"/>
    <ds:schemaRef ds:uri="http://schemas.microsoft.com/office/2006/documentManagement/types"/>
    <ds:schemaRef ds:uri="http://purl.org/dc/elements/1.1/"/>
    <ds:schemaRef ds:uri="b33c0d84-3b33-4e00-9a0b-b066ee08f7c2"/>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
  <TotalTime>4870</TotalTime>
  <Words>2094</Words>
  <Application>Microsoft Macintosh PowerPoint</Application>
  <PresentationFormat>On-screen Show (4:3)</PresentationFormat>
  <Paragraphs>228</Paragraphs>
  <Slides>27</Slides>
  <Notes>15</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MapWhiteEnglish</vt:lpstr>
      <vt:lpstr>PowerPoint Presentation</vt:lpstr>
      <vt:lpstr>   Climate Change and Health: Focus in Latin America and the Caribbean  Dr. Agnes Soares, Regional Advisor, SDE, PAHO/WHO</vt:lpstr>
      <vt:lpstr>Regional Plan of Action on Climate Change</vt:lpstr>
      <vt:lpstr>Goals</vt:lpstr>
      <vt:lpstr>PowerPoint Presentation</vt:lpstr>
      <vt:lpstr>Partnerships </vt:lpstr>
      <vt:lpstr>PowerPoint Presentation</vt:lpstr>
      <vt:lpstr>Climate Change, Air Pollution and Health in the Americas</vt:lpstr>
      <vt:lpstr>Ambient Air Pollution and Health </vt:lpstr>
      <vt:lpstr>Indoor Air Pollution and Health </vt:lpstr>
      <vt:lpstr>WHO Air Quality Guidelines</vt:lpstr>
      <vt:lpstr>PowerPoint Presentation</vt:lpstr>
      <vt:lpstr>PowerPoint Presentation</vt:lpstr>
      <vt:lpstr>Sulphur content in combustibles</vt:lpstr>
      <vt:lpstr>Air quality control in LAC</vt:lpstr>
      <vt:lpstr>Solid fuel use, Latin America and the Caribbean, 1990-2010</vt:lpstr>
      <vt:lpstr>PowerPoint Presentation</vt:lpstr>
      <vt:lpstr>Rural x Urbano</vt:lpstr>
      <vt:lpstr>PowerPoint Presentation</vt:lpstr>
      <vt:lpstr>Climate change impact on health equity</vt:lpstr>
      <vt:lpstr>PowerPoint Presentation</vt:lpstr>
      <vt:lpstr>Key facts</vt:lpstr>
      <vt:lpstr>Take home messages: challenges and opportunities</vt:lpstr>
      <vt:lpstr>Climate Change and Health Equity</vt:lpstr>
      <vt:lpstr>Knowledge needed for effective policies</vt:lpstr>
      <vt:lpstr>The way forward</vt:lpstr>
      <vt:lpstr>PowerPoint Presentation</vt:lpstr>
    </vt:vector>
  </TitlesOfParts>
  <Company>PAHO</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GRAPHIX3 PAHO</dc:creator>
  <cp:lastModifiedBy>AGNES SOARES DA SILVA</cp:lastModifiedBy>
  <cp:revision>151</cp:revision>
  <cp:lastPrinted>2014-10-02T17:58:50Z</cp:lastPrinted>
  <dcterms:created xsi:type="dcterms:W3CDTF">2012-02-06T16:34:15Z</dcterms:created>
  <dcterms:modified xsi:type="dcterms:W3CDTF">2014-12-06T13:24:08Z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0x01010060CCCCB51AA2174A94255D2A3E2A6245</vt:lpwstr>
  </property>
</Properties>
</file>