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9"/>
  </p:notesMasterIdLst>
  <p:handoutMasterIdLst>
    <p:handoutMasterId r:id="rId10"/>
  </p:handoutMasterIdLst>
  <p:sldIdLst>
    <p:sldId id="256" r:id="rId2"/>
    <p:sldId id="258" r:id="rId3"/>
    <p:sldId id="263" r:id="rId4"/>
    <p:sldId id="264" r:id="rId5"/>
    <p:sldId id="261" r:id="rId6"/>
    <p:sldId id="265" r:id="rId7"/>
    <p:sldId id="272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7B0"/>
    <a:srgbClr val="F2F2F2"/>
    <a:srgbClr val="004600"/>
    <a:srgbClr val="D21242"/>
    <a:srgbClr val="FF8A15"/>
    <a:srgbClr val="3E1F00"/>
    <a:srgbClr val="808080"/>
    <a:srgbClr val="455560"/>
    <a:srgbClr val="3333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1815" autoAdjust="0"/>
    <p:restoredTop sz="99263" autoAdjust="0"/>
  </p:normalViewPr>
  <p:slideViewPr>
    <p:cSldViewPr>
      <p:cViewPr>
        <p:scale>
          <a:sx n="90" d="100"/>
          <a:sy n="90" d="100"/>
        </p:scale>
        <p:origin x="-240" y="-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1998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4EB70B3E-08BC-4B44-9B15-949C78C3D52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B9B61BB9-5430-4176-8B34-B699E7D72DE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5FA65-442A-4613-8106-45824D6C2B74}" type="slidenum">
              <a:rPr lang="en-US"/>
              <a:pPr/>
              <a:t>1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2D58D6-8BE7-4CEB-B132-AFFACF921025}" type="slidenum">
              <a:rPr lang="en-US"/>
              <a:pPr/>
              <a:t>2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B61BB9-5430-4176-8B34-B699E7D72DE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2286000"/>
            <a:ext cx="9144000" cy="533400"/>
          </a:xfrm>
          <a:prstGeom prst="rect">
            <a:avLst/>
          </a:prstGeom>
          <a:solidFill>
            <a:srgbClr val="2C465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429000" y="3406775"/>
            <a:ext cx="5029200" cy="1470025"/>
          </a:xfrm>
        </p:spPr>
        <p:txBody>
          <a:bodyPr/>
          <a:lstStyle>
            <a:lvl1pPr>
              <a:defRPr sz="2800">
                <a:solidFill>
                  <a:srgbClr val="008AB0"/>
                </a:solidFill>
              </a:defRPr>
            </a:lvl1pPr>
          </a:lstStyle>
          <a:p>
            <a:endParaRPr lang="en-US"/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3070225" y="2286000"/>
            <a:ext cx="0" cy="28956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0" y="2239963"/>
            <a:ext cx="9144000" cy="0"/>
          </a:xfrm>
          <a:prstGeom prst="line">
            <a:avLst/>
          </a:prstGeom>
          <a:noFill/>
          <a:ln w="19050">
            <a:solidFill>
              <a:srgbClr val="008AB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6392" name="Picture 8" descr="Partners Founded By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8863" y="1387475"/>
            <a:ext cx="6778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62400" y="6702425"/>
            <a:ext cx="990600" cy="1555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A8FCB46-1EF9-4576-A3CE-46377C4A00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62400" y="6702425"/>
            <a:ext cx="990600" cy="1555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A3147F9-E09E-4A8C-9834-FC9E6734CF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906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9906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62400" y="6702425"/>
            <a:ext cx="990600" cy="1555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C7D4978-AB8C-4503-976E-966EFD239D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962400" y="6702425"/>
            <a:ext cx="990600" cy="1555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3DA2E6F-24E9-4D70-8FC1-862DF5C203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962400" y="6702425"/>
            <a:ext cx="990600" cy="1555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719E57D-34B5-4ED0-A748-850AFBA3A0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962400" y="6702425"/>
            <a:ext cx="990600" cy="1555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E28F6D6-7AEA-4128-B607-0D2C80EE24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62400" y="6702425"/>
            <a:ext cx="990600" cy="1555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541E181-F450-4DF8-9EE1-DBDB9E598E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62400" y="6702425"/>
            <a:ext cx="990600" cy="1555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EE87AB9-EA1D-4759-9BFE-29EF9CE888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62400" y="6702425"/>
            <a:ext cx="990600" cy="1555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D5D332E-8167-4AAC-9922-C869FFE256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152400"/>
            <a:ext cx="2095500" cy="5364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134100" cy="5364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62400" y="6702425"/>
            <a:ext cx="990600" cy="1555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0E5AFE4-E48D-4FB7-808C-E3F091F983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304800" cy="6858000"/>
          </a:xfrm>
          <a:prstGeom prst="rect">
            <a:avLst/>
          </a:prstGeom>
          <a:solidFill>
            <a:srgbClr val="2C465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990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0" y="715963"/>
            <a:ext cx="9144000" cy="0"/>
          </a:xfrm>
          <a:prstGeom prst="line">
            <a:avLst/>
          </a:prstGeom>
          <a:noFill/>
          <a:ln w="19050">
            <a:solidFill>
              <a:srgbClr val="008AB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>
            <a:off x="338138" y="0"/>
            <a:ext cx="0" cy="686435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689725"/>
            <a:ext cx="304800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000" b="0">
                <a:solidFill>
                  <a:schemeClr val="bg1"/>
                </a:solidFill>
                <a:latin typeface="Palatino Linotype" pitchFamily="18" charset="0"/>
              </a:defRPr>
            </a:lvl1pPr>
          </a:lstStyle>
          <a:p>
            <a:fld id="{36A078F1-99D8-444E-A80C-ED216448C55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457200" y="6701552"/>
            <a:ext cx="350520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eaLnBrk="0" hangingPunct="0"/>
            <a:r>
              <a:rPr lang="en-US" sz="800" b="0" baseline="0" dirty="0" smtClean="0">
                <a:solidFill>
                  <a:srgbClr val="333333"/>
                </a:solidFill>
                <a:latin typeface="Palatino Linotype" pitchFamily="18" charset="0"/>
              </a:rPr>
              <a:t>Climate and Health </a:t>
            </a:r>
            <a:r>
              <a:rPr lang="en-US" sz="800" b="0" baseline="0" dirty="0" err="1" smtClean="0">
                <a:solidFill>
                  <a:srgbClr val="333333"/>
                </a:solidFill>
                <a:latin typeface="Palatino Linotype" pitchFamily="18" charset="0"/>
              </a:rPr>
              <a:t>Summit_December</a:t>
            </a:r>
            <a:r>
              <a:rPr lang="en-US" sz="800" b="0" baseline="0" dirty="0" smtClean="0">
                <a:solidFill>
                  <a:srgbClr val="333333"/>
                </a:solidFill>
                <a:latin typeface="Palatino Linotype" pitchFamily="18" charset="0"/>
              </a:rPr>
              <a:t> 5, 2015</a:t>
            </a:r>
            <a:endParaRPr lang="en-US" sz="800" b="0" dirty="0">
              <a:solidFill>
                <a:srgbClr val="333333"/>
              </a:solidFill>
              <a:latin typeface="Palatino Linotype" pitchFamily="18" charset="0"/>
            </a:endParaRPr>
          </a:p>
        </p:txBody>
      </p:sp>
      <p:pic>
        <p:nvPicPr>
          <p:cNvPr id="15372" name="Picture 12" descr="Partners Founded By_0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645275" y="6553200"/>
            <a:ext cx="2270125" cy="27463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80808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80808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80808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80808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80808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80808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80808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80808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80808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rgbClr val="333333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rgbClr val="333333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600">
          <a:solidFill>
            <a:srgbClr val="333333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400">
          <a:solidFill>
            <a:srgbClr val="333333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400">
          <a:solidFill>
            <a:srgbClr val="333333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400">
          <a:solidFill>
            <a:srgbClr val="333333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400">
          <a:solidFill>
            <a:srgbClr val="333333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400"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0" y="3657600"/>
            <a:ext cx="5029200" cy="1524000"/>
          </a:xfrm>
        </p:spPr>
        <p:txBody>
          <a:bodyPr/>
          <a:lstStyle/>
          <a:p>
            <a:r>
              <a:rPr lang="en-US" dirty="0" smtClean="0"/>
              <a:t>Climate and Health Summit, </a:t>
            </a:r>
            <a:br>
              <a:rPr lang="en-US" dirty="0" smtClean="0"/>
            </a:br>
            <a:r>
              <a:rPr lang="en-US" dirty="0" smtClean="0"/>
              <a:t>Paris, France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December 5, 2015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E1EF09-3BDA-4C5C-BDB1-F861E5951FF7}" type="slidenum">
              <a:rPr lang="en-US"/>
              <a:pPr/>
              <a:t>2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Partners HealthCare</a:t>
            </a:r>
            <a:endParaRPr lang="en-US" dirty="0"/>
          </a:p>
        </p:txBody>
      </p:sp>
      <p:pic>
        <p:nvPicPr>
          <p:cNvPr id="6" name="Picture 2" descr="C:\Users\jnm0\AppData\Local\Microsoft\Windows\Temporary Internet Files\Content.Outlook\I2C54S0Z\PHS_Faciliti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8669" y="838200"/>
            <a:ext cx="7586663" cy="5692231"/>
          </a:xfrm>
          <a:prstGeom prst="rect">
            <a:avLst/>
          </a:prstGeom>
          <a:noFill/>
        </p:spPr>
      </p:pic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795528" y="850392"/>
            <a:ext cx="3429000" cy="1384995"/>
          </a:xfrm>
          <a:prstGeom prst="rect">
            <a:avLst/>
          </a:prstGeom>
          <a:solidFill>
            <a:srgbClr val="FFFFFF">
              <a:alpha val="60000"/>
            </a:srgbClr>
          </a:solidFill>
          <a:ln w="15875" cap="rnd" cmpd="sng">
            <a:solidFill>
              <a:srgbClr val="027492"/>
            </a:solidFill>
            <a:prstDash val="sysDot"/>
            <a:round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50" b="1" dirty="0"/>
              <a:t>4M OUTPATIENT </a:t>
            </a:r>
            <a:r>
              <a:rPr lang="en-US" sz="1050" b="1" dirty="0" smtClean="0"/>
              <a:t>VISITS</a:t>
            </a:r>
          </a:p>
          <a:p>
            <a:pPr>
              <a:spcBef>
                <a:spcPct val="50000"/>
              </a:spcBef>
            </a:pPr>
            <a:r>
              <a:rPr lang="en-US" sz="1050" b="1" dirty="0" smtClean="0"/>
              <a:t>150,000 </a:t>
            </a:r>
            <a:r>
              <a:rPr lang="en-US" sz="1050" b="1" dirty="0"/>
              <a:t>INPATIENT STAYS </a:t>
            </a:r>
          </a:p>
          <a:p>
            <a:pPr>
              <a:spcBef>
                <a:spcPct val="50000"/>
              </a:spcBef>
            </a:pPr>
            <a:r>
              <a:rPr lang="en-US" sz="1050" b="1" dirty="0" smtClean="0"/>
              <a:t>60,000 </a:t>
            </a:r>
            <a:r>
              <a:rPr lang="en-US" sz="1050" b="1" dirty="0"/>
              <a:t>EMPLOYEES</a:t>
            </a:r>
          </a:p>
          <a:p>
            <a:pPr>
              <a:spcBef>
                <a:spcPct val="50000"/>
              </a:spcBef>
            </a:pPr>
            <a:r>
              <a:rPr lang="en-US" sz="1050" b="1" dirty="0" smtClean="0"/>
              <a:t>17.3M </a:t>
            </a:r>
            <a:r>
              <a:rPr lang="en-US" sz="1050" b="1" dirty="0"/>
              <a:t>SQUARE FEET OF OWNED/LEASED SPACE</a:t>
            </a:r>
          </a:p>
          <a:p>
            <a:pPr>
              <a:spcBef>
                <a:spcPct val="50000"/>
              </a:spcBef>
            </a:pPr>
            <a:r>
              <a:rPr lang="en-US" sz="1050" b="1" dirty="0"/>
              <a:t>PRIMARY TEACHING AFFILIATE OF HARVARD MEDICAL </a:t>
            </a:r>
            <a:r>
              <a:rPr lang="en-US" sz="1050" b="1" dirty="0" smtClean="0"/>
              <a:t>SCHOOL</a:t>
            </a:r>
            <a:endParaRPr lang="en-US" sz="105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Sustainability History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8FCB46-1EF9-4576-A3CE-46377C4A007E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381000" y="838200"/>
          <a:ext cx="8686800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/>
                <a:gridCol w="1737360"/>
                <a:gridCol w="1737360"/>
                <a:gridCol w="1737360"/>
                <a:gridCol w="1737360"/>
              </a:tblGrid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Cost containment - high performance facilities</a:t>
                      </a:r>
                      <a:br>
                        <a:rPr lang="en-US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i="1" dirty="0" smtClean="0">
                          <a:solidFill>
                            <a:schemeClr val="tx1"/>
                          </a:solidFill>
                        </a:rPr>
                        <a:t>New buildings - lower energy, improved indoor air quality</a:t>
                      </a:r>
                      <a:endParaRPr lang="en-US" i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Brigham and Women’s Hospital </a:t>
                      </a:r>
                    </a:p>
                    <a:p>
                      <a:pPr algn="ctr"/>
                      <a:r>
                        <a:rPr lang="en-US" sz="1100" b="1" dirty="0" smtClean="0"/>
                        <a:t>Shapiro Cardiovascular Center</a:t>
                      </a:r>
                    </a:p>
                    <a:p>
                      <a:pPr algn="ctr"/>
                      <a:endParaRPr lang="en-US" sz="11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Martha’s Vineyard Hospital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rPr>
                        <a:t>Massachusetts General Hospital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rPr>
                        <a:t>Lunder Building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rPr>
                        <a:t>Spaulding Rehabilitation Hospital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rPr>
                        <a:t>Charlestown Navy Yard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North Shore </a:t>
                      </a:r>
                    </a:p>
                    <a:p>
                      <a:pPr algn="ctr"/>
                      <a:r>
                        <a:rPr lang="en-US" sz="1100" b="1" dirty="0" smtClean="0"/>
                        <a:t>Medical Center </a:t>
                      </a:r>
                    </a:p>
                    <a:p>
                      <a:pPr algn="ctr"/>
                      <a:r>
                        <a:rPr lang="en-US" sz="1100" b="1" dirty="0" smtClean="0"/>
                        <a:t>(North Shore Central</a:t>
                      </a:r>
                      <a:r>
                        <a:rPr lang="en-US" sz="1100" b="1" baseline="0" dirty="0" smtClean="0"/>
                        <a:t> Utility Plant)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5448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136 beds</a:t>
                      </a:r>
                    </a:p>
                    <a:p>
                      <a:r>
                        <a:rPr lang="en-US" sz="1200" dirty="0" smtClean="0"/>
                        <a:t>LEED Silver 2008</a:t>
                      </a:r>
                    </a:p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25</a:t>
                      </a:r>
                      <a:r>
                        <a:rPr lang="en-US" sz="1200" baseline="0" dirty="0" smtClean="0"/>
                        <a:t> beds</a:t>
                      </a:r>
                    </a:p>
                    <a:p>
                      <a:r>
                        <a:rPr lang="en-US" sz="1200" baseline="0" dirty="0" smtClean="0"/>
                        <a:t>LEED Gold 2010</a:t>
                      </a:r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rPr>
                        <a:t>150 beds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rPr>
                        <a:t>LEED Gold 2011</a:t>
                      </a:r>
                    </a:p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rPr>
                        <a:t>132 beds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rPr>
                        <a:t>LEED Gold 2013</a:t>
                      </a:r>
                    </a:p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Combined Heat and Power</a:t>
                      </a:r>
                      <a:r>
                        <a:rPr lang="en-US" sz="1200" baseline="0" dirty="0" smtClean="0"/>
                        <a:t> System that provides steam, heat, hot water, sterilization, and electricity for all 640,00 square feet (465 beds)</a:t>
                      </a:r>
                    </a:p>
                    <a:p>
                      <a:r>
                        <a:rPr lang="en-US" sz="1200" baseline="0" dirty="0" smtClean="0"/>
                        <a:t>LEED Gold 2014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28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8640">
                <a:tc gridSpan="5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1.5 million sq. ft. </a:t>
                      </a:r>
                      <a:r>
                        <a:rPr kumimoji="0" lang="en-US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rPr>
                        <a:t>of LEED Silver and Gold facilities built since 2008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rPr>
                        <a:t>Energy efficiency up to 32% better than ASHRAE 90.1 2007</a:t>
                      </a: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pic>
        <p:nvPicPr>
          <p:cNvPr id="34" name="Picture 33" descr="Central Utility Plant, North Shore Medical Center - Salem, MA"/>
          <p:cNvPicPr/>
          <p:nvPr/>
        </p:nvPicPr>
        <p:blipFill>
          <a:blip r:embed="rId2" cstate="print"/>
          <a:srcRect l="15625" r="9375"/>
          <a:stretch>
            <a:fillRect/>
          </a:stretch>
        </p:blipFill>
        <p:spPr bwMode="auto">
          <a:xfrm>
            <a:off x="7162800" y="4038600"/>
            <a:ext cx="1905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4" descr="BWH_Shapiro.jpg"/>
          <p:cNvPicPr>
            <a:picLocks noChangeAspect="1"/>
          </p:cNvPicPr>
          <p:nvPr/>
        </p:nvPicPr>
        <p:blipFill rotWithShape="1">
          <a:blip r:embed="rId3" cstate="print"/>
          <a:srcRect l="11690" t="3333" r="15111" b="6666"/>
          <a:stretch/>
        </p:blipFill>
        <p:spPr>
          <a:xfrm>
            <a:off x="381000" y="4038600"/>
            <a:ext cx="1752600" cy="16764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6" name="Picture 35" descr="Lunder_ext1.jpg"/>
          <p:cNvPicPr>
            <a:picLocks noChangeAspect="1"/>
          </p:cNvPicPr>
          <p:nvPr/>
        </p:nvPicPr>
        <p:blipFill rotWithShape="1">
          <a:blip r:embed="rId4" cstate="print"/>
          <a:srcRect b="3714"/>
          <a:stretch/>
        </p:blipFill>
        <p:spPr>
          <a:xfrm>
            <a:off x="3810000" y="4038600"/>
            <a:ext cx="1796209" cy="16764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7" name="Picture 36" descr="2013AG12.422.jpg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rcRect l="6610" r="14069"/>
          <a:stretch/>
        </p:blipFill>
        <p:spPr>
          <a:xfrm>
            <a:off x="5562600" y="4038600"/>
            <a:ext cx="1700784" cy="167335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8" name="yui_3_5_1_2_1436994262681_693" descr="http://www.greenroofs.com/blog/wp-content/uploads/2011/12/MarthasVineyardHospital71.gif"/>
          <p:cNvPicPr/>
          <p:nvPr/>
        </p:nvPicPr>
        <p:blipFill>
          <a:blip r:embed="rId6" cstate="print"/>
          <a:srcRect l="11069" r="19744"/>
          <a:stretch>
            <a:fillRect/>
          </a:stretch>
        </p:blipFill>
        <p:spPr bwMode="auto">
          <a:xfrm>
            <a:off x="2133600" y="4041648"/>
            <a:ext cx="1746504" cy="1673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Sustainability Strategy-1st iteration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8FCB46-1EF9-4576-A3CE-46377C4A007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990600" y="773113"/>
            <a:ext cx="29718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b="1" dirty="0">
                <a:latin typeface="+mn-lt"/>
                <a:ea typeface="+mn-ea"/>
              </a:rPr>
              <a:t>Patient and Employees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30625" y="773113"/>
            <a:ext cx="28194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b="1" dirty="0">
                <a:latin typeface="+mn-lt"/>
                <a:ea typeface="+mn-ea"/>
              </a:rPr>
              <a:t>Healthy Environment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1800" y="773113"/>
            <a:ext cx="19050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b="1" dirty="0">
                <a:latin typeface="+mn-lt"/>
                <a:ea typeface="+mn-ea"/>
              </a:rPr>
              <a:t>Resources</a:t>
            </a: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457200" y="1143000"/>
          <a:ext cx="8613648" cy="132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8096"/>
                <a:gridCol w="2615184"/>
                <a:gridCol w="2615184"/>
                <a:gridCol w="2615184"/>
              </a:tblGrid>
              <a:tr h="1280160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Goals</a:t>
                      </a:r>
                      <a:endParaRPr 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Partners recognized as an aspirational brand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High quality</a:t>
                      </a:r>
                      <a:r>
                        <a:rPr lang="en-US" sz="135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professional care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Employee, patient and community engagement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Support and maintain a safe and healthy environment for our neighborhoods and future generations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Manage</a:t>
                      </a:r>
                      <a:r>
                        <a:rPr lang="en-US" sz="135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costs</a:t>
                      </a:r>
                      <a:r>
                        <a:rPr lang="en-US" sz="1350" b="0" baseline="0" dirty="0" smtClean="0">
                          <a:solidFill>
                            <a:schemeClr val="tx1"/>
                          </a:solidFill>
                        </a:rPr>
                        <a:t> and</a:t>
                      </a: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 leverage resources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Return on investment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Management of social and environmental risk for a competitive advantage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457200" y="2632710"/>
          <a:ext cx="8613648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8096"/>
                <a:gridCol w="2615184"/>
                <a:gridCol w="2615184"/>
                <a:gridCol w="2615184"/>
              </a:tblGrid>
              <a:tr h="1645920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Methods</a:t>
                      </a:r>
                      <a:endParaRPr 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119063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n-US" sz="135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Communication and Collaboration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Develop and strengthen relationships with entities and departmental stakeholders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Provide advice and support in designing and implementing solutions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119063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n-US" sz="135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Performance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Develop an</a:t>
                      </a:r>
                      <a:r>
                        <a:rPr lang="en-US" sz="1350" b="0" baseline="0" dirty="0" smtClean="0">
                          <a:solidFill>
                            <a:schemeClr val="tx1"/>
                          </a:solidFill>
                        </a:rPr>
                        <a:t> empowered workforce and a culture embedded with sustainable principles</a:t>
                      </a:r>
                      <a:endParaRPr lang="en-US" sz="135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Leverage technology, tools, and information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119063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n-US" sz="135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Strategy and Opportunities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Integrate programs with clinical and operational activities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Pilot programs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Standard specifications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457200" y="4533900"/>
          <a:ext cx="8613648" cy="1943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8096"/>
                <a:gridCol w="2615184"/>
                <a:gridCol w="2615184"/>
                <a:gridCol w="2615184"/>
              </a:tblGrid>
              <a:tr h="1920240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Tasks &amp; Deliverables</a:t>
                      </a:r>
                      <a:endParaRPr 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vert="vert27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1" dirty="0" smtClean="0">
                          <a:solidFill>
                            <a:schemeClr val="tx1"/>
                          </a:solidFill>
                        </a:rPr>
                        <a:t>Program Management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Leadership and management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Policies, templates and processes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Communications, training and development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Audit, review and report performance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1" dirty="0" smtClean="0">
                          <a:solidFill>
                            <a:schemeClr val="tx1"/>
                          </a:solidFill>
                        </a:rPr>
                        <a:t>Environmental Management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Greenhouse</a:t>
                      </a:r>
                      <a:r>
                        <a:rPr lang="en-US" sz="1350" b="0" baseline="0" dirty="0" smtClean="0">
                          <a:solidFill>
                            <a:schemeClr val="tx1"/>
                          </a:solidFill>
                        </a:rPr>
                        <a:t> gas emissions</a:t>
                      </a:r>
                      <a:endParaRPr lang="en-US" sz="135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Energy management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Waste management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Water management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Chemicals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Transportation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Environmentally</a:t>
                      </a:r>
                      <a:r>
                        <a:rPr lang="en-US" sz="1350" b="0" baseline="0" dirty="0" smtClean="0">
                          <a:solidFill>
                            <a:schemeClr val="tx1"/>
                          </a:solidFill>
                        </a:rPr>
                        <a:t> preferred purchasing policy</a:t>
                      </a:r>
                      <a:endParaRPr lang="en-US" sz="13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1" dirty="0" smtClean="0">
                          <a:solidFill>
                            <a:schemeClr val="tx1"/>
                          </a:solidFill>
                        </a:rPr>
                        <a:t>Innovation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Research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Stakeholder partnerships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350" b="0" dirty="0" smtClean="0">
                          <a:solidFill>
                            <a:schemeClr val="tx1"/>
                          </a:solidFill>
                        </a:rPr>
                        <a:t>Sustainable development within healthcare (Food, Nutrition, exercise…)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" name="Up Arrow 12"/>
          <p:cNvSpPr>
            <a:spLocks noChangeArrowheads="1"/>
          </p:cNvSpPr>
          <p:nvPr/>
        </p:nvSpPr>
        <p:spPr bwMode="auto">
          <a:xfrm>
            <a:off x="1600200" y="1143000"/>
            <a:ext cx="1752600" cy="5334000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C00000">
              <a:alpha val="10196"/>
            </a:srgbClr>
          </a:solidFill>
          <a:ln w="25400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pPr algn="ctr">
              <a:buFont typeface="Arial" pitchFamily="34" charset="0"/>
              <a:buChar char="•"/>
            </a:pPr>
            <a:endParaRPr lang="en-US" sz="1100"/>
          </a:p>
        </p:txBody>
      </p:sp>
      <p:sp>
        <p:nvSpPr>
          <p:cNvPr id="31" name="Up Arrow 13"/>
          <p:cNvSpPr>
            <a:spLocks noChangeArrowheads="1"/>
          </p:cNvSpPr>
          <p:nvPr/>
        </p:nvSpPr>
        <p:spPr bwMode="auto">
          <a:xfrm>
            <a:off x="4229100" y="1143000"/>
            <a:ext cx="1752600" cy="5334000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C00000">
              <a:alpha val="10196"/>
            </a:srgbClr>
          </a:solidFill>
          <a:ln w="25400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pPr algn="ctr">
              <a:buFont typeface="Arial" pitchFamily="34" charset="0"/>
              <a:buChar char="•"/>
            </a:pPr>
            <a:endParaRPr lang="en-US" sz="1100"/>
          </a:p>
        </p:txBody>
      </p:sp>
      <p:sp>
        <p:nvSpPr>
          <p:cNvPr id="32" name="Up Arrow 14"/>
          <p:cNvSpPr>
            <a:spLocks noChangeArrowheads="1"/>
          </p:cNvSpPr>
          <p:nvPr/>
        </p:nvSpPr>
        <p:spPr bwMode="auto">
          <a:xfrm>
            <a:off x="6858000" y="1066800"/>
            <a:ext cx="1752600" cy="5334000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C00000">
              <a:alpha val="10196"/>
            </a:srgbClr>
          </a:solidFill>
          <a:ln w="25400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pPr algn="ctr">
              <a:buFont typeface="Arial" pitchFamily="34" charset="0"/>
              <a:buChar char="•"/>
            </a:pP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Spaulding Rehabilitation Hospital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785" y="4038600"/>
            <a:ext cx="8619015" cy="1752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 Spaulding Rehabilitation Hospital is located in the Charlestown Navy Yard on a revitalized brownfield site. 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This landmark project embodies the Partners HealthCare mission of holistic wellness, including the buildings we occupy.</a:t>
            </a:r>
          </a:p>
          <a:p>
            <a:pPr marL="0" indent="0" algn="ctr">
              <a:buNone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8FCB46-1EF9-4576-A3CE-46377C4A007E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7" name="Picture 3" descr="C:\Users\mln13\AppData\Local\Microsoft\Windows\Temporary Internet Files\Content.Outlook\1MDSHC83\8854-221_DSC4631WA - Copy.jpg"/>
          <p:cNvPicPr>
            <a:picLocks noChangeAspect="1" noChangeArrowheads="1"/>
          </p:cNvPicPr>
          <p:nvPr/>
        </p:nvPicPr>
        <p:blipFill>
          <a:blip r:embed="rId3" cstate="print"/>
          <a:srcRect t="22715" b="22715"/>
          <a:stretch>
            <a:fillRect/>
          </a:stretch>
        </p:blipFill>
        <p:spPr bwMode="auto">
          <a:xfrm>
            <a:off x="568833" y="990600"/>
            <a:ext cx="8006334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Resiliency - The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8FCB46-1EF9-4576-A3CE-46377C4A007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6620" y="916954"/>
            <a:ext cx="6147495" cy="5008460"/>
          </a:xfrm>
          <a:prstGeom prst="rect">
            <a:avLst/>
          </a:prstGeom>
          <a:solidFill>
            <a:srgbClr val="0087B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3571480" y="2065169"/>
            <a:ext cx="2238937" cy="1913129"/>
            <a:chOff x="4711738" y="1152150"/>
            <a:chExt cx="2238937" cy="1913129"/>
          </a:xfrm>
        </p:grpSpPr>
        <p:sp>
          <p:nvSpPr>
            <p:cNvPr id="7" name="TextBox 6"/>
            <p:cNvSpPr txBox="1"/>
            <p:nvPr/>
          </p:nvSpPr>
          <p:spPr>
            <a:xfrm>
              <a:off x="4711738" y="1152150"/>
              <a:ext cx="176959" cy="1638468"/>
            </a:xfrm>
            <a:prstGeom prst="rect">
              <a:avLst/>
            </a:prstGeom>
            <a:noFill/>
          </p:spPr>
          <p:txBody>
            <a:bodyPr vert="vert270" wrap="square" lIns="26664" tIns="13332" rIns="26664" bIns="13332" rtlCol="0">
              <a:spAutoFit/>
            </a:bodyPr>
            <a:lstStyle/>
            <a:p>
              <a:r>
                <a:rPr lang="en-US" sz="800" dirty="0" smtClean="0"/>
                <a:t> Low       Medium      High</a:t>
              </a:r>
              <a:endParaRPr lang="en-US" sz="8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910637" y="2849880"/>
              <a:ext cx="2040038" cy="215399"/>
            </a:xfrm>
            <a:prstGeom prst="rect">
              <a:avLst/>
            </a:prstGeom>
            <a:noFill/>
          </p:spPr>
          <p:txBody>
            <a:bodyPr wrap="square" lIns="91394" tIns="45698" rIns="91394" bIns="45698" rtlCol="0">
              <a:spAutoFit/>
            </a:bodyPr>
            <a:lstStyle/>
            <a:p>
              <a:r>
                <a:rPr lang="en-US" sz="800" dirty="0" smtClean="0"/>
                <a:t>Low        Medium     High     Very High</a:t>
              </a:r>
              <a:endParaRPr lang="en-US" sz="800" dirty="0"/>
            </a:p>
          </p:txBody>
        </p:sp>
        <p:grpSp>
          <p:nvGrpSpPr>
            <p:cNvPr id="9" name="Group 26"/>
            <p:cNvGrpSpPr/>
            <p:nvPr/>
          </p:nvGrpSpPr>
          <p:grpSpPr>
            <a:xfrm>
              <a:off x="4881381" y="1517605"/>
              <a:ext cx="1821480" cy="1366110"/>
              <a:chOff x="4572000" y="3429000"/>
              <a:chExt cx="1821480" cy="1366110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4572000" y="3429000"/>
                <a:ext cx="455370" cy="455370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572000" y="3884370"/>
                <a:ext cx="455370" cy="455370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572000" y="4339740"/>
                <a:ext cx="455370" cy="45537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027370" y="3429000"/>
                <a:ext cx="455370" cy="455370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5027370" y="3884370"/>
                <a:ext cx="455370" cy="455370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5027370" y="4339740"/>
                <a:ext cx="455370" cy="455370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482740" y="3429000"/>
                <a:ext cx="455370" cy="455370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482740" y="3884370"/>
                <a:ext cx="455370" cy="455370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5482740" y="4339740"/>
                <a:ext cx="455370" cy="455370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5938110" y="3429000"/>
                <a:ext cx="455370" cy="455370"/>
              </a:xfrm>
              <a:prstGeom prst="rect">
                <a:avLst/>
              </a:prstGeom>
              <a:solidFill>
                <a:srgbClr val="C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938110" y="3884370"/>
                <a:ext cx="455370" cy="455370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938110" y="4339740"/>
                <a:ext cx="455370" cy="455370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TextBox 14"/>
            <p:cNvSpPr txBox="1">
              <a:spLocks noChangeArrowheads="1"/>
            </p:cNvSpPr>
            <p:nvPr/>
          </p:nvSpPr>
          <p:spPr bwMode="auto">
            <a:xfrm>
              <a:off x="4877115" y="1167539"/>
              <a:ext cx="1821480" cy="369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394" tIns="45698" rIns="91394" bIns="45698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sz="1800" dirty="0" smtClean="0"/>
                <a:t>Prioritize Risk</a:t>
              </a:r>
              <a:endParaRPr lang="en-US" sz="18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721133" y="2065169"/>
            <a:ext cx="2118067" cy="1902476"/>
            <a:chOff x="572253" y="4545373"/>
            <a:chExt cx="1880498" cy="1902476"/>
          </a:xfrm>
        </p:grpSpPr>
        <p:pic>
          <p:nvPicPr>
            <p:cNvPr id="24" name="Picture 2" descr="H:\_clients\Partners Healthcare\SSOs\PHC Strategic Resiliency Plan\0 interview\images\AdaptationStrategies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418" y="4545373"/>
              <a:ext cx="1877333" cy="19024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14"/>
            <p:cNvSpPr txBox="1">
              <a:spLocks noChangeArrowheads="1"/>
            </p:cNvSpPr>
            <p:nvPr/>
          </p:nvSpPr>
          <p:spPr bwMode="auto">
            <a:xfrm>
              <a:off x="572253" y="5178778"/>
              <a:ext cx="1572768" cy="769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394" tIns="45698" rIns="91394" bIns="45698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sz="2200" dirty="0" smtClean="0">
                  <a:solidFill>
                    <a:schemeClr val="bg1"/>
                  </a:solidFill>
                </a:rPr>
                <a:t>Adaptation Strategies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62054" y="2065169"/>
            <a:ext cx="2279905" cy="1887348"/>
            <a:chOff x="-95708" y="-346278"/>
            <a:chExt cx="2279905" cy="1887348"/>
          </a:xfrm>
        </p:grpSpPr>
        <p:pic>
          <p:nvPicPr>
            <p:cNvPr id="27" name="Picture 26"/>
            <p:cNvPicPr>
              <a:picLocks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2000" contrast="-1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2051914" cy="15410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TextBox 14"/>
            <p:cNvSpPr txBox="1">
              <a:spLocks noChangeArrowheads="1"/>
            </p:cNvSpPr>
            <p:nvPr/>
          </p:nvSpPr>
          <p:spPr bwMode="auto">
            <a:xfrm>
              <a:off x="-95708" y="-346278"/>
              <a:ext cx="2279905" cy="369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394" tIns="45698" rIns="91394" bIns="45698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800" dirty="0" smtClean="0"/>
                <a:t>Climate Scenarios</a:t>
              </a:r>
              <a:endParaRPr lang="en-US" sz="1800" dirty="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3343504" y="4146405"/>
            <a:ext cx="313349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/>
              <a:t>Identify Critical Facilities and Operations</a:t>
            </a:r>
          </a:p>
          <a:p>
            <a:pPr marL="111125" indent="-111125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/>
              <a:t>Vulnerability &amp; Risk Assessment</a:t>
            </a:r>
          </a:p>
          <a:p>
            <a:pPr marL="111125" indent="-111125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/>
              <a:t>Prioritize Need Across System</a:t>
            </a:r>
            <a:endParaRPr lang="en-US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6580925" y="4146405"/>
            <a:ext cx="24688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/>
              <a:t>Facility Resilience</a:t>
            </a:r>
          </a:p>
          <a:p>
            <a:pPr marL="111125" indent="-111125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/>
              <a:t>Short-term Adaptation</a:t>
            </a:r>
          </a:p>
          <a:p>
            <a:pPr marL="111125" indent="-111125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/>
              <a:t>Operations Impact</a:t>
            </a:r>
          </a:p>
          <a:p>
            <a:pPr marL="111125" indent="-111125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/>
              <a:t>Capital Prioritization</a:t>
            </a:r>
          </a:p>
          <a:p>
            <a:pPr marL="111125" indent="-111125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/>
              <a:t>Long-term Adaptation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7025" y="4146405"/>
            <a:ext cx="234996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/>
              <a:t>Implications</a:t>
            </a:r>
          </a:p>
          <a:p>
            <a:pPr marL="111125" indent="-111125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 smtClean="0"/>
              <a:t>Time Horizons</a:t>
            </a:r>
            <a:endParaRPr lang="en-US" sz="1600" dirty="0"/>
          </a:p>
        </p:txBody>
      </p:sp>
      <p:grpSp>
        <p:nvGrpSpPr>
          <p:cNvPr id="42" name="Group 41"/>
          <p:cNvGrpSpPr/>
          <p:nvPr/>
        </p:nvGrpSpPr>
        <p:grpSpPr>
          <a:xfrm>
            <a:off x="1290716" y="1295183"/>
            <a:ext cx="1022580" cy="459971"/>
            <a:chOff x="1033645" y="1139659"/>
            <a:chExt cx="1022580" cy="459971"/>
          </a:xfrm>
        </p:grpSpPr>
        <p:sp>
          <p:nvSpPr>
            <p:cNvPr id="32" name="Rounded Rectangle 31"/>
            <p:cNvSpPr/>
            <p:nvPr/>
          </p:nvSpPr>
          <p:spPr>
            <a:xfrm>
              <a:off x="1084546" y="1139659"/>
              <a:ext cx="920778" cy="459971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033645" y="1200367"/>
              <a:ext cx="10225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600" dirty="0" smtClean="0"/>
                <a:t>STEP 1</a:t>
              </a:r>
              <a:endParaRPr lang="en-US" sz="160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179658" y="1295183"/>
            <a:ext cx="1022580" cy="459971"/>
            <a:chOff x="4221345" y="1139655"/>
            <a:chExt cx="1022580" cy="459971"/>
          </a:xfrm>
        </p:grpSpPr>
        <p:sp>
          <p:nvSpPr>
            <p:cNvPr id="34" name="Rounded Rectangle 33"/>
            <p:cNvSpPr/>
            <p:nvPr/>
          </p:nvSpPr>
          <p:spPr>
            <a:xfrm>
              <a:off x="4272246" y="1139655"/>
              <a:ext cx="920778" cy="459971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221345" y="1200363"/>
              <a:ext cx="1022580" cy="33855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600" dirty="0" smtClean="0"/>
                <a:t>STEP 2</a:t>
              </a:r>
              <a:endParaRPr lang="en-US" sz="1600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264299" y="1295183"/>
            <a:ext cx="1022580" cy="459971"/>
            <a:chOff x="7264299" y="990600"/>
            <a:chExt cx="1022580" cy="459971"/>
          </a:xfrm>
        </p:grpSpPr>
        <p:sp>
          <p:nvSpPr>
            <p:cNvPr id="36" name="Rounded Rectangle 35"/>
            <p:cNvSpPr/>
            <p:nvPr/>
          </p:nvSpPr>
          <p:spPr>
            <a:xfrm>
              <a:off x="7315200" y="990600"/>
              <a:ext cx="920778" cy="459971"/>
            </a:xfrm>
            <a:prstGeom prst="roundRect">
              <a:avLst/>
            </a:prstGeom>
            <a:solidFill>
              <a:srgbClr val="FF66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264299" y="1051308"/>
              <a:ext cx="10225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600" dirty="0" smtClean="0"/>
                <a:t>STEP 3</a:t>
              </a:r>
              <a:endParaRPr lang="en-US" sz="1600" dirty="0"/>
            </a:p>
          </p:txBody>
        </p:sp>
      </p:grpSp>
      <p:sp>
        <p:nvSpPr>
          <p:cNvPr id="38" name="TextBox 5"/>
          <p:cNvSpPr txBox="1"/>
          <p:nvPr/>
        </p:nvSpPr>
        <p:spPr>
          <a:xfrm>
            <a:off x="2613784" y="5968425"/>
            <a:ext cx="17331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Phase 1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948782" y="5968425"/>
            <a:ext cx="17331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Phase 2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100" dirty="0" smtClean="0"/>
              <a:t>Monica Nakielski, Program Manager Sustainable Initiatives</a:t>
            </a:r>
          </a:p>
          <a:p>
            <a:pPr>
              <a:buNone/>
            </a:pPr>
            <a:r>
              <a:rPr lang="en-US" sz="2100" dirty="0" smtClean="0"/>
              <a:t>Partners HealthCare</a:t>
            </a:r>
          </a:p>
          <a:p>
            <a:pPr>
              <a:buNone/>
            </a:pPr>
            <a:r>
              <a:rPr lang="en-US" sz="2100" dirty="0" smtClean="0"/>
              <a:t>mnakielski@partners.org</a:t>
            </a:r>
          </a:p>
          <a:p>
            <a:pPr>
              <a:buNone/>
            </a:pPr>
            <a:r>
              <a:rPr lang="en-US" sz="2100" dirty="0" smtClean="0"/>
              <a:t>(617)-643-7786</a:t>
            </a:r>
          </a:p>
          <a:p>
            <a:pPr>
              <a:buNone/>
            </a:pPr>
            <a:endParaRPr lang="en-US" sz="2100" dirty="0"/>
          </a:p>
          <a:p>
            <a:pPr>
              <a:buNone/>
            </a:pPr>
            <a:r>
              <a:rPr lang="en-US" sz="2100" dirty="0" smtClean="0"/>
              <a:t>http://www.partners.org/Innovation-And-Leadership/Sustainability</a:t>
            </a:r>
          </a:p>
          <a:p>
            <a:pPr>
              <a:buNone/>
            </a:pPr>
            <a:endParaRPr lang="en-US" sz="2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8FCB46-1EF9-4576-A3CE-46377C4A007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rtners Template 3_08.13.08">
  <a:themeElements>
    <a:clrScheme name="Partners Template 3_08.13.08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rtners Template 3_08.13.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artners Template 3_08.13.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tners Template 3_08.13.08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tners Template 3_08.13.08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tners Template 3_08.13.08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tners Template 3_08.13.08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tners Template 3_08.13.08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rtners Template 3_08.13.08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rtners Template 3_08.13.08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rtners Template 3_08.13.08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rtners Template 3_08.13.08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rtners Template 3_08.13.08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rtners Template 3_08.13.08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Partners Template 3_08.13.08</Template>
  <TotalTime>1322</TotalTime>
  <Words>434</Words>
  <Application>Microsoft Office PowerPoint</Application>
  <PresentationFormat>On-screen Show (4:3)</PresentationFormat>
  <Paragraphs>112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Partners Template 3_08.13.08</vt:lpstr>
      <vt:lpstr>Climate and Health Summit,  Paris, France  December 5, 2015</vt:lpstr>
      <vt:lpstr>Partners HealthCare</vt:lpstr>
      <vt:lpstr>Sustainability History</vt:lpstr>
      <vt:lpstr>Sustainability Strategy-1st iteration</vt:lpstr>
      <vt:lpstr>Spaulding Rehabilitation Hospital</vt:lpstr>
      <vt:lpstr>Resiliency - The Process</vt:lpstr>
      <vt:lpstr>Thank you</vt:lpstr>
    </vt:vector>
  </TitlesOfParts>
  <Company>Partners HealthCare System, Inc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Partners Information Systems</dc:creator>
  <cp:lastModifiedBy>Partners Information Systems</cp:lastModifiedBy>
  <cp:revision>81</cp:revision>
  <dcterms:created xsi:type="dcterms:W3CDTF">2010-04-07T20:38:06Z</dcterms:created>
  <dcterms:modified xsi:type="dcterms:W3CDTF">2015-12-02T15:52:35Z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1788105019</vt:i4>
  </property>
  <property fmtid="{D5CDD505-2E9C-101B-9397-08002B2CF9AE}" pid="3" name="_NewReviewCycle">
    <vt:lpwstr/>
  </property>
  <property fmtid="{D5CDD505-2E9C-101B-9397-08002B2CF9AE}" pid="4" name="_EmailSubject">
    <vt:lpwstr>Climate Summit - Climate Leadership in the Healthcare Sector</vt:lpwstr>
  </property>
  <property fmtid="{D5CDD505-2E9C-101B-9397-08002B2CF9AE}" pid="5" name="_AuthorEmail">
    <vt:lpwstr>MNAKIELSKI@PARTNERS.ORG</vt:lpwstr>
  </property>
  <property fmtid="{D5CDD505-2E9C-101B-9397-08002B2CF9AE}" pid="6" name="_AuthorEmailDisplayName">
    <vt:lpwstr>Nakielski, Monica L.</vt:lpwstr>
  </property>
</Properties>
</file>