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embeddings/oleObject1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9" r:id="rId3"/>
    <p:sldId id="258" r:id="rId4"/>
    <p:sldId id="270" r:id="rId5"/>
    <p:sldId id="271" r:id="rId6"/>
    <p:sldId id="278" r:id="rId7"/>
    <p:sldId id="280" r:id="rId8"/>
    <p:sldId id="267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0431" autoAdjust="0"/>
  </p:normalViewPr>
  <p:slideViewPr>
    <p:cSldViewPr snapToGrid="0">
      <p:cViewPr>
        <p:scale>
          <a:sx n="50" d="100"/>
          <a:sy n="50" d="100"/>
        </p:scale>
        <p:origin x="-1184" y="-3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09AE97-F54D-4C20-9838-A1B460E3A2DF}" type="datetimeFigureOut">
              <a:rPr lang="en-GB" smtClean="0"/>
              <a:t>23/12/15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0CD0D7-21A0-4609-8F5D-AA456A189D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51869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0CD0D7-21A0-4609-8F5D-AA456A189D0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3184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0CD0D7-21A0-4609-8F5D-AA456A189D0A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23868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MDGs were born</a:t>
            </a:r>
            <a:r>
              <a:rPr lang="en-GB" baseline="0" dirty="0" smtClean="0"/>
              <a:t> in a context …world fiscal space…that is a stark contract to the fiscal crunch which marks the global situation today  </a:t>
            </a:r>
            <a:endParaRPr lang="en-GB" dirty="0" smtClean="0"/>
          </a:p>
          <a:p>
            <a:r>
              <a:rPr lang="en-GB" dirty="0" smtClean="0"/>
              <a:t>Systems plagued by</a:t>
            </a:r>
            <a:r>
              <a:rPr lang="en-GB" baseline="0" dirty="0" smtClean="0"/>
              <a:t> show-stopping constraints cannot </a:t>
            </a:r>
          </a:p>
          <a:p>
            <a:r>
              <a:rPr lang="en-GB" baseline="0" dirty="0" err="1" smtClean="0"/>
              <a:t>Sustainbility</a:t>
            </a:r>
            <a:r>
              <a:rPr lang="en-GB" baseline="0" dirty="0" smtClean="0"/>
              <a:t> 13 times ……..growth, consumption, production, </a:t>
            </a:r>
            <a:r>
              <a:rPr lang="en-GB" baseline="0" dirty="0" err="1" smtClean="0"/>
              <a:t>Agricul</a:t>
            </a:r>
            <a:r>
              <a:rPr lang="en-GB" baseline="0" dirty="0" smtClean="0"/>
              <a:t>, cities, water, sanitation, </a:t>
            </a:r>
            <a:r>
              <a:rPr lang="en-GB" baseline="0" dirty="0" err="1" smtClean="0"/>
              <a:t>insustraionlaoon</a:t>
            </a:r>
            <a:r>
              <a:rPr lang="en-GB" baseline="0" dirty="0" smtClean="0"/>
              <a:t>, oceans, terrestrial </a:t>
            </a:r>
            <a:r>
              <a:rPr lang="en-GB" baseline="0" dirty="0" err="1" smtClean="0"/>
              <a:t>ecosysetms</a:t>
            </a:r>
            <a:r>
              <a:rPr lang="en-GB" baseline="0" dirty="0" smtClean="0"/>
              <a:t> </a:t>
            </a:r>
            <a:endParaRPr lang="en-GB" dirty="0" smtClean="0"/>
          </a:p>
          <a:p>
            <a:r>
              <a:rPr lang="en-GB" dirty="0" err="1" smtClean="0"/>
              <a:t>WoG</a:t>
            </a:r>
            <a:r>
              <a:rPr lang="en-GB" dirty="0" smtClean="0"/>
              <a:t>,</a:t>
            </a:r>
            <a:r>
              <a:rPr lang="en-GB" baseline="0" dirty="0" smtClean="0"/>
              <a:t> </a:t>
            </a:r>
            <a:r>
              <a:rPr lang="en-GB" baseline="0" dirty="0" err="1" smtClean="0"/>
              <a:t>WoS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0CD0D7-21A0-4609-8F5D-AA456A189D0A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93982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Health systems are aware,</a:t>
            </a:r>
            <a:r>
              <a:rPr lang="en-GB" baseline="0" dirty="0" smtClean="0"/>
              <a:t> can adapt, and are self regulating so that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0CD0D7-21A0-4609-8F5D-AA456A189D0A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83019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75D7D-97A0-43F5-B407-F1C5547813E5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07836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1AC05-5DA5-4ECE-B53C-4A0FFCFCB570}" type="datetime1">
              <a:rPr lang="en-GB" smtClean="0"/>
              <a:t>23/12/15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Sania Nishtar, Climate chage and health summit, Paris, December 2015 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777E2-5282-4F87-B83A-5445EA1EED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7530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DC201-A175-4551-A902-9EF7FC755C4A}" type="datetime1">
              <a:rPr lang="en-GB" smtClean="0"/>
              <a:t>23/12/15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Sania Nishtar, Climate chage and health summit, Paris, December 2015 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777E2-5282-4F87-B83A-5445EA1EED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9459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6FC4-68C7-472E-B3FA-E8476BB6C1DF}" type="datetime1">
              <a:rPr lang="en-GB" smtClean="0"/>
              <a:t>23/12/15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Sania Nishtar, Climate chage and health summit, Paris, December 2015 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777E2-5282-4F87-B83A-5445EA1EED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641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EDC5A-F752-4A61-9CFF-4E717DC75088}" type="datetime1">
              <a:rPr lang="en-GB" smtClean="0"/>
              <a:t>23/12/15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Sania Nishtar, Climate chage and health summit, Paris, December 2015 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777E2-5282-4F87-B83A-5445EA1EED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8720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6EA3A-3BC5-4A40-9BA4-42D017A3E755}" type="datetime1">
              <a:rPr lang="en-GB" smtClean="0"/>
              <a:t>23/12/15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Sania Nishtar, Climate chage and health summit, Paris, December 2015 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777E2-5282-4F87-B83A-5445EA1EED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1748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249E9-2DDC-4A82-87C9-B3491196855D}" type="datetime1">
              <a:rPr lang="en-GB" smtClean="0"/>
              <a:t>23/12/15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Sania Nishtar, Climate chage and health summit, Paris, December 2015 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777E2-5282-4F87-B83A-5445EA1EED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113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AE36C-94F3-4277-AEE9-499986BC100A}" type="datetime1">
              <a:rPr lang="en-GB" smtClean="0"/>
              <a:t>23/12/15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Sania Nishtar, Climate chage and health summit, Paris, December 2015 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777E2-5282-4F87-B83A-5445EA1EED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6753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E3C25-9F62-400C-9113-133635395AA1}" type="datetime1">
              <a:rPr lang="en-GB" smtClean="0"/>
              <a:t>23/12/15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Sania Nishtar, Climate chage and health summit, Paris, December 2015 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777E2-5282-4F87-B83A-5445EA1EED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0403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744C3-D866-4AD4-8FED-3E8E71B188AA}" type="datetime1">
              <a:rPr lang="en-GB" smtClean="0"/>
              <a:t>23/12/15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Sania Nishtar, Climate chage and health summit, Paris, December 2015 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777E2-5282-4F87-B83A-5445EA1EED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1084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AF55C-6E67-42E0-A3E5-7E990A6F50E3}" type="datetime1">
              <a:rPr lang="en-GB" smtClean="0"/>
              <a:t>23/12/15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Sania Nishtar, Climate chage and health summit, Paris, December 2015 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777E2-5282-4F87-B83A-5445EA1EED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6384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82B0B-DCBC-4D81-A907-DAE64BF370D1}" type="datetime1">
              <a:rPr lang="en-GB" smtClean="0"/>
              <a:t>23/12/15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Sania Nishtar, Climate chage and health summit, Paris, December 2015 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777E2-5282-4F87-B83A-5445EA1EED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4901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120CC-BF79-4EC7-A825-0AB0C17359F6}" type="datetime1">
              <a:rPr lang="en-GB" smtClean="0"/>
              <a:t>23/12/15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smtClean="0"/>
              <a:t>Sania Nishtar, Climate chage and health summit, Paris, December 2015 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6777E2-5282-4F87-B83A-5445EA1EED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5085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2.emf"/><Relationship Id="rId6" Type="http://schemas.openxmlformats.org/officeDocument/2006/relationships/image" Target="../media/image3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37648" y="1610223"/>
            <a:ext cx="9144000" cy="2387600"/>
          </a:xfrm>
        </p:spPr>
        <p:txBody>
          <a:bodyPr>
            <a:noAutofit/>
          </a:bodyPr>
          <a:lstStyle/>
          <a:p>
            <a:pPr algn="l"/>
            <a:r>
              <a:rPr lang="en-GB" sz="4400" dirty="0" smtClean="0"/>
              <a:t>What can public policy do to deliver a sustainable and healthier future?</a:t>
            </a:r>
            <a:br>
              <a:rPr lang="en-GB" sz="4400" dirty="0" smtClean="0"/>
            </a:br>
            <a:r>
              <a:rPr lang="en-GB" sz="1400" dirty="0" smtClean="0"/>
              <a:t/>
            </a:r>
            <a:br>
              <a:rPr lang="en-GB" sz="1400" dirty="0" smtClean="0"/>
            </a:br>
            <a:r>
              <a:rPr lang="en-GB" sz="4000" dirty="0" smtClean="0"/>
              <a:t>What needs to be accelerated over the next 5 years in the context of SDGs?</a:t>
            </a:r>
            <a:br>
              <a:rPr lang="en-GB" sz="4000" dirty="0" smtClean="0"/>
            </a:br>
            <a:endParaRPr lang="en-GB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0227" y="3997823"/>
            <a:ext cx="9144000" cy="1655762"/>
          </a:xfrm>
        </p:spPr>
        <p:txBody>
          <a:bodyPr>
            <a:normAutofit fontScale="92500" lnSpcReduction="20000"/>
          </a:bodyPr>
          <a:lstStyle/>
          <a:p>
            <a:r>
              <a:rPr lang="en-GB" sz="2800" dirty="0" smtClean="0"/>
              <a:t>Solutions for a post-2015 world </a:t>
            </a:r>
          </a:p>
          <a:p>
            <a:r>
              <a:rPr lang="en-GB" sz="2800" dirty="0" smtClean="0"/>
              <a:t>Climate and health summit, Paris, 2015</a:t>
            </a:r>
          </a:p>
          <a:p>
            <a:r>
              <a:rPr lang="en-GB" sz="2800" dirty="0" err="1" smtClean="0"/>
              <a:t>Dr.</a:t>
            </a:r>
            <a:r>
              <a:rPr lang="en-GB" sz="2800" dirty="0" smtClean="0"/>
              <a:t> Sania Nishtar </a:t>
            </a:r>
          </a:p>
          <a:p>
            <a:r>
              <a:rPr lang="en-GB" sz="2800" dirty="0" smtClean="0"/>
              <a:t>Heartfile, Pakistan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190487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Lessons from the MDGs, about the power of such frameworks?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Transformed political agendas </a:t>
            </a:r>
          </a:p>
          <a:p>
            <a:r>
              <a:rPr lang="en-GB" dirty="0" smtClean="0"/>
              <a:t>Placed health higher than health ministries </a:t>
            </a:r>
          </a:p>
          <a:p>
            <a:r>
              <a:rPr lang="en-GB" dirty="0" smtClean="0"/>
              <a:t>Forged inter-sectoral collaboration  </a:t>
            </a:r>
          </a:p>
          <a:p>
            <a:r>
              <a:rPr lang="en-GB" dirty="0"/>
              <a:t>Platform for government-civil society and donor partnerships  </a:t>
            </a:r>
          </a:p>
          <a:p>
            <a:r>
              <a:rPr lang="en-GB" dirty="0" smtClean="0"/>
              <a:t>Acted as consensus building tools </a:t>
            </a:r>
          </a:p>
          <a:p>
            <a:r>
              <a:rPr lang="en-GB" dirty="0"/>
              <a:t>Provided a ‘rallying point’ for domestic and donor fiscal </a:t>
            </a:r>
            <a:r>
              <a:rPr lang="en-GB" dirty="0" smtClean="0"/>
              <a:t>inputs in support of a set of time-bound outcome based targets </a:t>
            </a:r>
          </a:p>
          <a:p>
            <a:r>
              <a:rPr lang="en-GB" dirty="0" smtClean="0"/>
              <a:t>Forged policy consistency</a:t>
            </a:r>
          </a:p>
          <a:p>
            <a:r>
              <a:rPr lang="en-GB" dirty="0" smtClean="0"/>
              <a:t>Served as instruments of debt relief 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Sania Nishtar, Climate chage and health summit, Paris, December 2015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2084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Changes, post 2015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 shift in responsibility for development from </a:t>
            </a:r>
            <a:r>
              <a:rPr lang="en-GB" b="1" dirty="0" smtClean="0"/>
              <a:t>donors</a:t>
            </a:r>
            <a:r>
              <a:rPr lang="en-GB" dirty="0" smtClean="0"/>
              <a:t> to </a:t>
            </a:r>
            <a:r>
              <a:rPr lang="en-GB" b="1" dirty="0" smtClean="0"/>
              <a:t>countries </a:t>
            </a:r>
          </a:p>
          <a:p>
            <a:r>
              <a:rPr lang="en-GB" dirty="0" smtClean="0"/>
              <a:t>A change in development thinking from </a:t>
            </a:r>
            <a:r>
              <a:rPr lang="en-GB" b="1" dirty="0" smtClean="0"/>
              <a:t>vertical targets </a:t>
            </a:r>
            <a:r>
              <a:rPr lang="en-GB" dirty="0" smtClean="0"/>
              <a:t>to building, </a:t>
            </a:r>
            <a:r>
              <a:rPr lang="en-GB" b="1" dirty="0" smtClean="0"/>
              <a:t>systems, institutions and infrastructure</a:t>
            </a:r>
          </a:p>
          <a:p>
            <a:r>
              <a:rPr lang="en-GB" dirty="0" smtClean="0"/>
              <a:t>A change in the organizing principle: </a:t>
            </a:r>
          </a:p>
          <a:p>
            <a:pPr lvl="1"/>
            <a:r>
              <a:rPr lang="en-GB" dirty="0"/>
              <a:t>F</a:t>
            </a:r>
            <a:r>
              <a:rPr lang="en-GB" dirty="0" smtClean="0"/>
              <a:t>rom the future of people to the future of the planet </a:t>
            </a:r>
          </a:p>
          <a:p>
            <a:pPr lvl="1"/>
            <a:r>
              <a:rPr lang="en-GB" dirty="0" smtClean="0"/>
              <a:t>From poverty reduction to sustainability</a:t>
            </a:r>
          </a:p>
          <a:p>
            <a:r>
              <a:rPr lang="en-GB" dirty="0" smtClean="0"/>
              <a:t>Recognition of the importance of the inter-connectedness of risks and the inter-dependencies involved in public policy solutions   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Sania Nishtar, Climate chage and health summit, Paris, December 2015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8724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320675"/>
            <a:ext cx="10515600" cy="1325563"/>
          </a:xfrm>
        </p:spPr>
        <p:txBody>
          <a:bodyPr/>
          <a:lstStyle/>
          <a:p>
            <a:r>
              <a:rPr lang="en-GB" dirty="0" smtClean="0"/>
              <a:t>Institutions with a </a:t>
            </a:r>
            <a:r>
              <a:rPr lang="en-GB" dirty="0"/>
              <a:t>long term outlook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Strategy units of the STATE and not the GOVERNMENT which think beyond the next election </a:t>
            </a:r>
          </a:p>
          <a:p>
            <a:r>
              <a:rPr lang="en-GB" dirty="0" smtClean="0"/>
              <a:t>Sustainable Development </a:t>
            </a:r>
            <a:r>
              <a:rPr lang="en-GB" dirty="0"/>
              <a:t>C</a:t>
            </a:r>
            <a:r>
              <a:rPr lang="en-GB" dirty="0" smtClean="0"/>
              <a:t>ommissions </a:t>
            </a:r>
          </a:p>
          <a:p>
            <a:r>
              <a:rPr lang="en-GB" dirty="0" smtClean="0"/>
              <a:t>Commissioner or Ombudsman for future generations </a:t>
            </a:r>
          </a:p>
          <a:p>
            <a:r>
              <a:rPr lang="en-GB" dirty="0" smtClean="0"/>
              <a:t>Environmental limits Acts</a:t>
            </a:r>
          </a:p>
          <a:p>
            <a:r>
              <a:rPr lang="en-GB" dirty="0" smtClean="0"/>
              <a:t>Empowered specialist committees </a:t>
            </a:r>
          </a:p>
          <a:p>
            <a:r>
              <a:rPr lang="en-GB" dirty="0" smtClean="0"/>
              <a:t>Constitutional provisions and/or state instruments, which compel  accountability for inattention to long term outcomes 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Sania Nishtar, Climate chage and health summit, Paris, December 2015 </a:t>
            </a:r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830178" y="556613"/>
            <a:ext cx="818147" cy="707886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1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3425499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6926" y="910556"/>
            <a:ext cx="9476874" cy="1325563"/>
          </a:xfrm>
        </p:spPr>
        <p:txBody>
          <a:bodyPr>
            <a:normAutofit fontScale="90000"/>
          </a:bodyPr>
          <a:lstStyle/>
          <a:p>
            <a:r>
              <a:rPr lang="en-GB" dirty="0"/>
              <a:t>Mechanisms to forge partnership within government so as to integrate social, economical and environmental polices 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0426" y="2236119"/>
            <a:ext cx="6560574" cy="3626268"/>
          </a:xfrm>
        </p:spPr>
        <p:txBody>
          <a:bodyPr>
            <a:normAutofit/>
          </a:bodyPr>
          <a:lstStyle/>
          <a:p>
            <a:r>
              <a:rPr lang="en-GB" dirty="0"/>
              <a:t>Partnership building is needed first in the government systems </a:t>
            </a:r>
          </a:p>
          <a:p>
            <a:r>
              <a:rPr lang="en-GB" dirty="0"/>
              <a:t>New tools </a:t>
            </a:r>
          </a:p>
          <a:p>
            <a:pPr lvl="1"/>
            <a:r>
              <a:rPr lang="en-GB" dirty="0" smtClean="0"/>
              <a:t>Intermediary </a:t>
            </a:r>
            <a:r>
              <a:rPr lang="en-GB" dirty="0"/>
              <a:t>agencies skilled to convene </a:t>
            </a:r>
          </a:p>
          <a:p>
            <a:pPr lvl="1"/>
            <a:r>
              <a:rPr lang="en-GB" dirty="0"/>
              <a:t>Instruments for asset allocation mapping </a:t>
            </a:r>
          </a:p>
          <a:p>
            <a:pPr lvl="1"/>
            <a:r>
              <a:rPr lang="en-GB" dirty="0"/>
              <a:t>Incentives for collaborative division of labour </a:t>
            </a:r>
          </a:p>
          <a:p>
            <a:pPr lvl="1"/>
            <a:r>
              <a:rPr lang="en-GB" dirty="0"/>
              <a:t>Metric for whole of government and whole of system performance </a:t>
            </a:r>
          </a:p>
          <a:p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Sania Nishtar, Climate chage and health summit, Paris, December 2015 </a:t>
            </a:r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830178" y="556613"/>
            <a:ext cx="818147" cy="707886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4000" dirty="0"/>
              <a:t>2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0645" t="2170" r="10645"/>
          <a:stretch/>
        </p:blipFill>
        <p:spPr>
          <a:xfrm>
            <a:off x="377312" y="2236119"/>
            <a:ext cx="4758813" cy="35489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357288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6" y="410368"/>
            <a:ext cx="10515600" cy="1325563"/>
          </a:xfrm>
        </p:spPr>
        <p:txBody>
          <a:bodyPr/>
          <a:lstStyle/>
          <a:p>
            <a:r>
              <a:rPr lang="en-GB" dirty="0" smtClean="0"/>
              <a:t>Overall governance and macro-level change 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5134" y="1685994"/>
            <a:ext cx="9962148" cy="4351338"/>
          </a:xfrm>
        </p:spPr>
        <p:txBody>
          <a:bodyPr>
            <a:noAutofit/>
          </a:bodyPr>
          <a:lstStyle/>
          <a:p>
            <a:r>
              <a:rPr lang="en-GB" sz="3200" dirty="0" smtClean="0"/>
              <a:t>Structures and systems to </a:t>
            </a:r>
            <a:r>
              <a:rPr lang="en-GB" sz="3200" dirty="0"/>
              <a:t>forge inter-sectoral </a:t>
            </a:r>
            <a:r>
              <a:rPr lang="en-GB" sz="3200" dirty="0" smtClean="0"/>
              <a:t>collaboration between government, civil society and the Private sector </a:t>
            </a:r>
          </a:p>
          <a:p>
            <a:r>
              <a:rPr lang="en-GB" sz="3200" dirty="0"/>
              <a:t>Enabling institutions to create, synthesize </a:t>
            </a:r>
            <a:r>
              <a:rPr lang="en-GB" sz="3200" dirty="0" smtClean="0"/>
              <a:t>&amp; apply </a:t>
            </a:r>
            <a:r>
              <a:rPr lang="en-GB" sz="3200" dirty="0"/>
              <a:t>interdisciplinary knowledge to strengthen </a:t>
            </a:r>
            <a:r>
              <a:rPr lang="en-GB" sz="3200" dirty="0" smtClean="0"/>
              <a:t>health </a:t>
            </a:r>
            <a:r>
              <a:rPr lang="en-GB" sz="3200" dirty="0"/>
              <a:t>and the state of natural systems on which it depends</a:t>
            </a:r>
          </a:p>
          <a:p>
            <a:r>
              <a:rPr lang="en-GB" sz="3200" dirty="0"/>
              <a:t>Training a cadre of future leaders  </a:t>
            </a:r>
          </a:p>
          <a:p>
            <a:pPr marL="0" indent="0">
              <a:buNone/>
            </a:pPr>
            <a:endParaRPr lang="en-GB" sz="3200" dirty="0"/>
          </a:p>
          <a:p>
            <a:r>
              <a:rPr lang="en-GB" sz="3200" dirty="0" smtClean="0"/>
              <a:t>Overcoming </a:t>
            </a:r>
            <a:r>
              <a:rPr lang="en-GB" sz="3200" dirty="0"/>
              <a:t>governance </a:t>
            </a:r>
            <a:r>
              <a:rPr lang="en-GB" sz="3200" dirty="0" smtClean="0"/>
              <a:t>constraints, including corruption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Sania Nishtar, Climate chage and health summit, Paris, December 2015 </a:t>
            </a:r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429123" y="1725089"/>
            <a:ext cx="818147" cy="707886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4000" dirty="0"/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9123" y="3110846"/>
            <a:ext cx="818147" cy="707886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4</a:t>
            </a:r>
            <a:endParaRPr lang="en-GB" sz="4000" dirty="0"/>
          </a:p>
        </p:txBody>
      </p:sp>
      <p:sp>
        <p:nvSpPr>
          <p:cNvPr id="9" name="TextBox 8"/>
          <p:cNvSpPr txBox="1"/>
          <p:nvPr/>
        </p:nvSpPr>
        <p:spPr>
          <a:xfrm>
            <a:off x="429122" y="4496603"/>
            <a:ext cx="818147" cy="707886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4000" dirty="0"/>
              <a:t>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9122" y="5528417"/>
            <a:ext cx="818147" cy="707886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40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9211870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85082"/>
            <a:ext cx="10515600" cy="1325563"/>
          </a:xfrm>
        </p:spPr>
        <p:txBody>
          <a:bodyPr>
            <a:normAutofit/>
          </a:bodyPr>
          <a:lstStyle/>
          <a:p>
            <a:r>
              <a:rPr lang="en-GB" sz="4800" dirty="0" smtClean="0"/>
              <a:t>Health systems </a:t>
            </a:r>
            <a:endParaRPr lang="en-GB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6084" y="1444283"/>
            <a:ext cx="9797716" cy="4978429"/>
          </a:xfrm>
        </p:spPr>
        <p:txBody>
          <a:bodyPr>
            <a:normAutofit/>
          </a:bodyPr>
          <a:lstStyle/>
          <a:p>
            <a:r>
              <a:rPr lang="en-GB" sz="3600" dirty="0"/>
              <a:t>Promoting health systems resilience </a:t>
            </a:r>
            <a:endParaRPr lang="en-GB" sz="3600" dirty="0" smtClean="0"/>
          </a:p>
          <a:p>
            <a:r>
              <a:rPr lang="en-GB" sz="3600" dirty="0" smtClean="0"/>
              <a:t>Espousing </a:t>
            </a:r>
            <a:r>
              <a:rPr lang="en-GB" sz="3600" dirty="0"/>
              <a:t>Universal Heath Coverage as a policy </a:t>
            </a:r>
            <a:r>
              <a:rPr lang="en-GB" sz="3600" dirty="0" smtClean="0"/>
              <a:t>choice</a:t>
            </a:r>
          </a:p>
          <a:p>
            <a:r>
              <a:rPr lang="en-GB" sz="3600" dirty="0"/>
              <a:t>Exploiting synergy with regard to sustainability and </a:t>
            </a:r>
            <a:r>
              <a:rPr lang="en-GB" sz="3600" dirty="0" smtClean="0"/>
              <a:t>efforts to curb NCDs</a:t>
            </a:r>
          </a:p>
          <a:p>
            <a:r>
              <a:rPr lang="en-GB" sz="3600" dirty="0" smtClean="0"/>
              <a:t>A renewed emphasis on family planning </a:t>
            </a:r>
          </a:p>
          <a:p>
            <a:pPr lvl="0"/>
            <a:r>
              <a:rPr lang="en-GB" sz="3600" dirty="0"/>
              <a:t>Promoting a collaborative mind-set </a:t>
            </a:r>
          </a:p>
          <a:p>
            <a:endParaRPr lang="en-GB" sz="3600" dirty="0" smtClean="0"/>
          </a:p>
          <a:p>
            <a:pPr marL="0" indent="0">
              <a:buNone/>
            </a:pPr>
            <a:endParaRPr lang="en-GB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Sania Nishtar, Climate chage and health summit, Paris, December 2015 </a:t>
            </a:r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583530" y="1449129"/>
            <a:ext cx="818147" cy="707886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7</a:t>
            </a:r>
            <a:endParaRPr lang="en-GB" sz="4000" dirty="0"/>
          </a:p>
        </p:txBody>
      </p:sp>
      <p:sp>
        <p:nvSpPr>
          <p:cNvPr id="8" name="TextBox 7"/>
          <p:cNvSpPr txBox="1"/>
          <p:nvPr/>
        </p:nvSpPr>
        <p:spPr>
          <a:xfrm>
            <a:off x="583529" y="2291952"/>
            <a:ext cx="818147" cy="707886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8</a:t>
            </a:r>
            <a:endParaRPr lang="en-GB" sz="4000" dirty="0"/>
          </a:p>
        </p:txBody>
      </p:sp>
      <p:sp>
        <p:nvSpPr>
          <p:cNvPr id="9" name="TextBox 8"/>
          <p:cNvSpPr txBox="1"/>
          <p:nvPr/>
        </p:nvSpPr>
        <p:spPr>
          <a:xfrm>
            <a:off x="583529" y="3305031"/>
            <a:ext cx="818147" cy="707886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9</a:t>
            </a:r>
            <a:endParaRPr lang="en-GB" sz="4000" dirty="0"/>
          </a:p>
        </p:txBody>
      </p:sp>
      <p:sp>
        <p:nvSpPr>
          <p:cNvPr id="12" name="TextBox 11"/>
          <p:cNvSpPr txBox="1"/>
          <p:nvPr/>
        </p:nvSpPr>
        <p:spPr>
          <a:xfrm>
            <a:off x="583528" y="4276667"/>
            <a:ext cx="818147" cy="707886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10</a:t>
            </a:r>
            <a:endParaRPr lang="en-GB" sz="4000" dirty="0"/>
          </a:p>
        </p:txBody>
      </p:sp>
      <p:sp>
        <p:nvSpPr>
          <p:cNvPr id="13" name="TextBox 12"/>
          <p:cNvSpPr txBox="1"/>
          <p:nvPr/>
        </p:nvSpPr>
        <p:spPr>
          <a:xfrm>
            <a:off x="583528" y="5183409"/>
            <a:ext cx="818147" cy="707886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11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3524822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5290686"/>
              </p:ext>
            </p:extLst>
          </p:nvPr>
        </p:nvGraphicFramePr>
        <p:xfrm>
          <a:off x="1376214" y="0"/>
          <a:ext cx="9159925" cy="68525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8" r:id="rId4" imgW="4568804" imgH="3425985" progId="Msxml2.SAXXMLReader.5.0">
                  <p:embed/>
                </p:oleObj>
              </mc:Choice>
              <mc:Fallback>
                <p:oleObj r:id="rId4" imgW="4568804" imgH="3425985" progId="Msxml2.SAXXMLReader.5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6214" y="0"/>
                        <a:ext cx="9159925" cy="685259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Sania Nishtar, Climate chage and health summit, Paris, December 2015 </a:t>
            </a:r>
            <a:endParaRPr lang="en-GB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38" t="14445" r="43305" b="59444"/>
          <a:stretch/>
        </p:blipFill>
        <p:spPr bwMode="auto">
          <a:xfrm>
            <a:off x="9752259" y="365124"/>
            <a:ext cx="2134941" cy="2047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13" t="18332" r="59794" b="58612"/>
          <a:stretch/>
        </p:blipFill>
        <p:spPr bwMode="auto">
          <a:xfrm>
            <a:off x="251969" y="214164"/>
            <a:ext cx="2046874" cy="2071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76023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</TotalTime>
  <Words>571</Words>
  <Application>Microsoft Macintosh PowerPoint</Application>
  <PresentationFormat>Custom</PresentationFormat>
  <Paragraphs>76</Paragraphs>
  <Slides>8</Slides>
  <Notes>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Office Theme</vt:lpstr>
      <vt:lpstr>Msxml2.SAXXMLReader.5.0</vt:lpstr>
      <vt:lpstr>What can public policy do to deliver a sustainable and healthier future?  What needs to be accelerated over the next 5 years in the context of SDGs? </vt:lpstr>
      <vt:lpstr>Lessons from the MDGs, about the power of such frameworks?</vt:lpstr>
      <vt:lpstr>Changes, post 2015 </vt:lpstr>
      <vt:lpstr>Institutions with a long term outlook </vt:lpstr>
      <vt:lpstr>Mechanisms to forge partnership within government so as to integrate social, economical and environmental polices  </vt:lpstr>
      <vt:lpstr>Overall governance and macro-level change  </vt:lpstr>
      <vt:lpstr>Health systems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can public policy do to deliver a sustainable and healthier future? what needs to be accelerated over the next 5 years? </dc:title>
  <dc:creator>Sania</dc:creator>
  <cp:lastModifiedBy>Isobel Braithwaite</cp:lastModifiedBy>
  <cp:revision>29</cp:revision>
  <dcterms:created xsi:type="dcterms:W3CDTF">2015-12-05T08:01:33Z</dcterms:created>
  <dcterms:modified xsi:type="dcterms:W3CDTF">2015-12-23T21:05:13Z</dcterms:modified>
</cp:coreProperties>
</file>